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8" r:id="rId3"/>
    <p:sldId id="262" r:id="rId4"/>
    <p:sldId id="266" r:id="rId5"/>
    <p:sldId id="265" r:id="rId6"/>
    <p:sldId id="282" r:id="rId7"/>
    <p:sldId id="281" r:id="rId8"/>
    <p:sldId id="278" r:id="rId9"/>
    <p:sldId id="288" r:id="rId10"/>
    <p:sldId id="289" r:id="rId11"/>
    <p:sldId id="279" r:id="rId12"/>
    <p:sldId id="260" r:id="rId13"/>
    <p:sldId id="283" r:id="rId14"/>
    <p:sldId id="286" r:id="rId15"/>
    <p:sldId id="284" r:id="rId16"/>
    <p:sldId id="285" r:id="rId17"/>
    <p:sldId id="287" r:id="rId18"/>
    <p:sldId id="290" r:id="rId19"/>
  </p:sldIdLst>
  <p:sldSz cx="9144000" cy="6858000" type="screen4x3"/>
  <p:notesSz cx="6735763" cy="98663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6" y="-8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de-DE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de-DE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9CD95-3F6E-421E-A63E-C448C6AD220D}" type="datetimeFigureOut">
              <a:rPr lang="de-DE" smtClean="0"/>
              <a:t>22.04.2015</a:t>
            </a:fld>
            <a:endParaRPr lang="de-DE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0057-9DE6-4CDD-8D2D-463985B2DF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1938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de-DE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de-DE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9CD95-3F6E-421E-A63E-C448C6AD220D}" type="datetimeFigureOut">
              <a:rPr lang="de-DE" smtClean="0"/>
              <a:t>22.04.2015</a:t>
            </a:fld>
            <a:endParaRPr lang="de-DE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0057-9DE6-4CDD-8D2D-463985B2DF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518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de-DE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de-DE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9CD95-3F6E-421E-A63E-C448C6AD220D}" type="datetimeFigureOut">
              <a:rPr lang="de-DE" smtClean="0"/>
              <a:t>22.04.2015</a:t>
            </a:fld>
            <a:endParaRPr lang="de-DE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0057-9DE6-4CDD-8D2D-463985B2DF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7846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de-DE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de-DE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9CD95-3F6E-421E-A63E-C448C6AD220D}" type="datetimeFigureOut">
              <a:rPr lang="de-DE" smtClean="0"/>
              <a:t>22.04.2015</a:t>
            </a:fld>
            <a:endParaRPr lang="de-DE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0057-9DE6-4CDD-8D2D-463985B2DF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209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de-DE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9CD95-3F6E-421E-A63E-C448C6AD220D}" type="datetimeFigureOut">
              <a:rPr lang="de-DE" smtClean="0"/>
              <a:t>22.04.2015</a:t>
            </a:fld>
            <a:endParaRPr lang="de-DE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0057-9DE6-4CDD-8D2D-463985B2DF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7302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de-DE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de-DE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de-DE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9CD95-3F6E-421E-A63E-C448C6AD220D}" type="datetimeFigureOut">
              <a:rPr lang="de-DE" smtClean="0"/>
              <a:t>22.04.2015</a:t>
            </a:fld>
            <a:endParaRPr lang="de-DE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0057-9DE6-4CDD-8D2D-463985B2DF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8457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de-DE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de-DE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de-DE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9CD95-3F6E-421E-A63E-C448C6AD220D}" type="datetimeFigureOut">
              <a:rPr lang="de-DE" smtClean="0"/>
              <a:t>22.04.2015</a:t>
            </a:fld>
            <a:endParaRPr lang="de-DE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0057-9DE6-4CDD-8D2D-463985B2DF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069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de-DE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9CD95-3F6E-421E-A63E-C448C6AD220D}" type="datetimeFigureOut">
              <a:rPr lang="de-DE" smtClean="0"/>
              <a:t>22.04.2015</a:t>
            </a:fld>
            <a:endParaRPr lang="de-DE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0057-9DE6-4CDD-8D2D-463985B2DF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2650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9CD95-3F6E-421E-A63E-C448C6AD220D}" type="datetimeFigureOut">
              <a:rPr lang="de-DE" smtClean="0"/>
              <a:t>22.04.2015</a:t>
            </a:fld>
            <a:endParaRPr lang="de-DE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0057-9DE6-4CDD-8D2D-463985B2DF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7193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de-DE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de-DE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9CD95-3F6E-421E-A63E-C448C6AD220D}" type="datetimeFigureOut">
              <a:rPr lang="de-DE" smtClean="0"/>
              <a:t>22.04.2015</a:t>
            </a:fld>
            <a:endParaRPr lang="de-DE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0057-9DE6-4CDD-8D2D-463985B2DF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5754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de-DE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9CD95-3F6E-421E-A63E-C448C6AD220D}" type="datetimeFigureOut">
              <a:rPr lang="de-DE" smtClean="0"/>
              <a:t>22.04.2015</a:t>
            </a:fld>
            <a:endParaRPr lang="de-DE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0057-9DE6-4CDD-8D2D-463985B2DF7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089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de-DE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de-DE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9CD95-3F6E-421E-A63E-C448C6AD220D}" type="datetimeFigureOut">
              <a:rPr lang="de-DE" smtClean="0"/>
              <a:t>22.04.2015</a:t>
            </a:fld>
            <a:endParaRPr lang="de-DE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00057-9DE6-4CDD-8D2D-463985B2DF7E}" type="slidenum">
              <a:rPr lang="de-DE" smtClean="0"/>
              <a:t>‹#›</a:t>
            </a:fld>
            <a:endParaRPr lang="de-DE"/>
          </a:p>
        </p:txBody>
      </p:sp>
      <p:pic>
        <p:nvPicPr>
          <p:cNvPr id="7" name="Picture 12" descr="EUREL_Colour_rgb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5766"/>
            <a:ext cx="22002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251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8424936" cy="1470025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sl-SI" sz="4000" b="1" dirty="0" smtClean="0"/>
              <a:t>	</a:t>
            </a:r>
            <a:r>
              <a:rPr lang="en-US" sz="4000" b="1" dirty="0" smtClean="0"/>
              <a:t>ELEMENT</a:t>
            </a:r>
            <a:r>
              <a:rPr lang="sl-SI" sz="4000" b="1" dirty="0" smtClean="0"/>
              <a:t>I SKUPNE ENERGETSKE STRATEGIJE</a:t>
            </a:r>
            <a:r>
              <a:rPr lang="en-US" sz="4000" b="1" dirty="0" smtClean="0"/>
              <a:t> </a:t>
            </a:r>
            <a:r>
              <a:rPr lang="en-US" sz="4000" b="1" dirty="0" smtClean="0"/>
              <a:t>EU</a:t>
            </a:r>
            <a:endParaRPr lang="de-DE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345704"/>
          </a:xfrm>
        </p:spPr>
        <p:txBody>
          <a:bodyPr>
            <a:normAutofit/>
          </a:bodyPr>
          <a:lstStyle/>
          <a:p>
            <a:r>
              <a:rPr lang="sl-SI" dirty="0" smtClean="0"/>
              <a:t>Prof.Dr. Ferdinand Gubina</a:t>
            </a:r>
          </a:p>
          <a:p>
            <a:r>
              <a:rPr lang="sl-SI" dirty="0"/>
              <a:t>E</a:t>
            </a:r>
            <a:r>
              <a:rPr lang="sl-SI" dirty="0" smtClean="0"/>
              <a:t>lektrotehniška zveza Slovenije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092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6768752" cy="634082"/>
          </a:xfrm>
        </p:spPr>
        <p:txBody>
          <a:bodyPr>
            <a:noAutofit/>
          </a:bodyPr>
          <a:lstStyle/>
          <a:p>
            <a:r>
              <a:rPr lang="sl-SI" sz="3600" dirty="0" smtClean="0"/>
              <a:t>Sistemske storitve: visok delež OVE</a:t>
            </a:r>
            <a:endParaRPr lang="en-US" sz="36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95536" y="1600201"/>
            <a:ext cx="4248472" cy="3845024"/>
          </a:xfrm>
        </p:spPr>
        <p:txBody>
          <a:bodyPr>
            <a:normAutofit/>
          </a:bodyPr>
          <a:lstStyle/>
          <a:p>
            <a:r>
              <a:rPr lang="sl-SI" sz="2400" dirty="0" smtClean="0"/>
              <a:t>SO dobi ponudbe od </a:t>
            </a:r>
            <a:r>
              <a:rPr lang="sl-SI" sz="2400" dirty="0" err="1" smtClean="0"/>
              <a:t>konv</a:t>
            </a:r>
            <a:r>
              <a:rPr lang="sl-SI" sz="2400" dirty="0" err="1" smtClean="0"/>
              <a:t>enc</a:t>
            </a:r>
            <a:r>
              <a:rPr lang="sl-SI" sz="2400" dirty="0" smtClean="0"/>
              <a:t>.</a:t>
            </a:r>
            <a:r>
              <a:rPr lang="sl-SI" sz="2400" dirty="0" smtClean="0"/>
              <a:t> elektrarn in od DO-jev za sistemske storitve,</a:t>
            </a:r>
            <a:endParaRPr lang="sl-SI" sz="2400" dirty="0" smtClean="0"/>
          </a:p>
          <a:p>
            <a:r>
              <a:rPr lang="sl-SI" sz="2400" dirty="0" smtClean="0"/>
              <a:t>DO oblikuje: </a:t>
            </a:r>
            <a:endParaRPr lang="sl-SI" sz="2400" dirty="0" smtClean="0"/>
          </a:p>
          <a:p>
            <a:pPr lvl="1"/>
            <a:r>
              <a:rPr lang="sl-SI" sz="2000" dirty="0"/>
              <a:t>t</a:t>
            </a:r>
            <a:r>
              <a:rPr lang="sl-SI" sz="2000" dirty="0" smtClean="0"/>
              <a:t>rg sistemskih storitev,</a:t>
            </a:r>
            <a:endParaRPr lang="sl-SI" sz="2000" dirty="0" smtClean="0"/>
          </a:p>
          <a:p>
            <a:pPr lvl="1"/>
            <a:r>
              <a:rPr lang="sl-SI" sz="2000" dirty="0"/>
              <a:t>d</a:t>
            </a:r>
            <a:r>
              <a:rPr lang="sl-SI" sz="2000" dirty="0" smtClean="0"/>
              <a:t>obavi dogovorjene moči SO</a:t>
            </a:r>
            <a:r>
              <a:rPr lang="sl-SI" sz="2000" dirty="0" smtClean="0"/>
              <a:t>,</a:t>
            </a:r>
          </a:p>
          <a:p>
            <a:pPr lvl="1"/>
            <a:r>
              <a:rPr lang="sl-SI" sz="2000" dirty="0"/>
              <a:t>n</a:t>
            </a:r>
            <a:r>
              <a:rPr lang="sl-SI" sz="2000" dirty="0" smtClean="0"/>
              <a:t>akupi energijo na trgu elektrike in od OVE za pokrivanje izgub</a:t>
            </a:r>
            <a:endParaRPr lang="en-US" sz="2000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5796136" y="1124744"/>
            <a:ext cx="936104" cy="46166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sl-SI" sz="2400" dirty="0" smtClean="0"/>
              <a:t>SO</a:t>
            </a:r>
            <a:endParaRPr lang="en-US" sz="2400" dirty="0"/>
          </a:p>
        </p:txBody>
      </p:sp>
      <p:sp>
        <p:nvSpPr>
          <p:cNvPr id="5" name="PoljeZBesedilom 4"/>
          <p:cNvSpPr txBox="1"/>
          <p:nvPr/>
        </p:nvSpPr>
        <p:spPr>
          <a:xfrm>
            <a:off x="6732240" y="2438473"/>
            <a:ext cx="2160240" cy="163121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000" dirty="0" smtClean="0"/>
              <a:t>Konve</a:t>
            </a:r>
            <a:r>
              <a:rPr lang="sl-SI" sz="2000" dirty="0" smtClean="0"/>
              <a:t>ncionalne </a:t>
            </a:r>
            <a:r>
              <a:rPr lang="sl-SI" sz="2000" dirty="0" smtClean="0"/>
              <a:t> elektrarne</a:t>
            </a:r>
            <a:endParaRPr lang="sl-SI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000" dirty="0" smtClean="0"/>
              <a:t>OVE na VN,</a:t>
            </a:r>
            <a:endParaRPr lang="sl-SI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000" dirty="0" smtClean="0"/>
              <a:t>Odjemalci na VN.</a:t>
            </a:r>
            <a:endParaRPr lang="sl-SI" sz="2000" dirty="0" smtClean="0"/>
          </a:p>
        </p:txBody>
      </p:sp>
      <p:sp>
        <p:nvSpPr>
          <p:cNvPr id="6" name="PoljeZBesedilom 5"/>
          <p:cNvSpPr txBox="1"/>
          <p:nvPr/>
        </p:nvSpPr>
        <p:spPr>
          <a:xfrm>
            <a:off x="5076056" y="2332330"/>
            <a:ext cx="936104" cy="46166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sl-SI" sz="2400" dirty="0" smtClean="0"/>
              <a:t>DO</a:t>
            </a:r>
            <a:endParaRPr lang="en-US" sz="2400" dirty="0"/>
          </a:p>
        </p:txBody>
      </p:sp>
      <p:sp>
        <p:nvSpPr>
          <p:cNvPr id="7" name="PoljeZBesedilom 6"/>
          <p:cNvSpPr txBox="1"/>
          <p:nvPr/>
        </p:nvSpPr>
        <p:spPr>
          <a:xfrm>
            <a:off x="4788133" y="4365104"/>
            <a:ext cx="3168352" cy="132343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sl-SI" sz="2000" dirty="0" smtClean="0"/>
              <a:t>Sistemske storitve: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000" dirty="0" smtClean="0"/>
              <a:t>OVE na SN ali NN</a:t>
            </a:r>
            <a:endParaRPr lang="sl-SI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000" dirty="0" smtClean="0"/>
              <a:t>OVE storitve na SN in NN</a:t>
            </a:r>
            <a:endParaRPr lang="sl-SI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000" dirty="0"/>
              <a:t>v</a:t>
            </a:r>
            <a:r>
              <a:rPr lang="sl-SI" sz="2000" dirty="0" smtClean="0"/>
              <a:t>odenje odjemalcev</a:t>
            </a:r>
            <a:endParaRPr lang="sl-SI" sz="2000" dirty="0" smtClean="0"/>
          </a:p>
        </p:txBody>
      </p:sp>
      <p:cxnSp>
        <p:nvCxnSpPr>
          <p:cNvPr id="9" name="Raven puščični povezovalnik 8"/>
          <p:cNvCxnSpPr>
            <a:stCxn id="4" idx="2"/>
            <a:endCxn id="5" idx="1"/>
          </p:cNvCxnSpPr>
          <p:nvPr/>
        </p:nvCxnSpPr>
        <p:spPr>
          <a:xfrm>
            <a:off x="6264188" y="1586409"/>
            <a:ext cx="468052" cy="166767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en puščični povezovalnik 10"/>
          <p:cNvCxnSpPr/>
          <p:nvPr/>
        </p:nvCxnSpPr>
        <p:spPr>
          <a:xfrm flipH="1">
            <a:off x="5544108" y="1586409"/>
            <a:ext cx="540060" cy="753488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en puščični povezovalnik 14"/>
          <p:cNvCxnSpPr>
            <a:stCxn id="6" idx="2"/>
            <a:endCxn id="7" idx="0"/>
          </p:cNvCxnSpPr>
          <p:nvPr/>
        </p:nvCxnSpPr>
        <p:spPr>
          <a:xfrm>
            <a:off x="5544108" y="2793995"/>
            <a:ext cx="828201" cy="157110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oljeZBesedilom 21"/>
          <p:cNvSpPr txBox="1"/>
          <p:nvPr/>
        </p:nvSpPr>
        <p:spPr>
          <a:xfrm>
            <a:off x="467544" y="6036096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b="1" dirty="0" smtClean="0">
                <a:solidFill>
                  <a:srgbClr val="C00000"/>
                </a:solidFill>
              </a:rPr>
              <a:t>Sistem zahteva celotno ponudbo naprednih tehnologij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23" name="PoljeZBesedilom 22"/>
          <p:cNvSpPr txBox="1"/>
          <p:nvPr/>
        </p:nvSpPr>
        <p:spPr>
          <a:xfrm>
            <a:off x="7269804" y="940077"/>
            <a:ext cx="1800200" cy="120032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sl-SI" sz="2400" dirty="0" smtClean="0"/>
              <a:t>Elektrarne za sistemske storitve</a:t>
            </a:r>
            <a:endParaRPr lang="en-US" sz="2400" dirty="0"/>
          </a:p>
        </p:txBody>
      </p:sp>
      <p:cxnSp>
        <p:nvCxnSpPr>
          <p:cNvPr id="29" name="Raven puščični povezovalnik 28"/>
          <p:cNvCxnSpPr>
            <a:stCxn id="23" idx="1"/>
            <a:endCxn id="4" idx="3"/>
          </p:cNvCxnSpPr>
          <p:nvPr/>
        </p:nvCxnSpPr>
        <p:spPr>
          <a:xfrm flipH="1" flipV="1">
            <a:off x="6732240" y="1355577"/>
            <a:ext cx="537564" cy="184665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oljeZBesedilom 15"/>
          <p:cNvSpPr txBox="1"/>
          <p:nvPr/>
        </p:nvSpPr>
        <p:spPr>
          <a:xfrm>
            <a:off x="5814138" y="1124744"/>
            <a:ext cx="936104" cy="46166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sl-SI" sz="2400" dirty="0" smtClean="0"/>
              <a:t>SO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540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6768752" cy="648072"/>
          </a:xfrm>
        </p:spPr>
        <p:txBody>
          <a:bodyPr>
            <a:normAutofit/>
          </a:bodyPr>
          <a:lstStyle/>
          <a:p>
            <a:r>
              <a:rPr lang="sl-SI" sz="3600" dirty="0" smtClean="0"/>
              <a:t>Trg moči in problem prenosa</a:t>
            </a:r>
            <a:endParaRPr lang="en-US" sz="36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dirty="0" smtClean="0"/>
              <a:t>Problemi:</a:t>
            </a:r>
          </a:p>
          <a:p>
            <a:r>
              <a:rPr lang="sl-SI" sz="2400" dirty="0" smtClean="0"/>
              <a:t>OVE oddaljene od centrov odjema,</a:t>
            </a:r>
          </a:p>
          <a:p>
            <a:r>
              <a:rPr lang="sl-SI" sz="2400" dirty="0" smtClean="0"/>
              <a:t>Nujen prenos velikih moči,</a:t>
            </a:r>
          </a:p>
          <a:p>
            <a:r>
              <a:rPr lang="sl-SI" sz="2400" dirty="0" smtClean="0">
                <a:solidFill>
                  <a:srgbClr val="C00000"/>
                </a:solidFill>
              </a:rPr>
              <a:t>Enosmerni prenos ugodnejši</a:t>
            </a:r>
            <a:r>
              <a:rPr lang="sl-SI" sz="2400" dirty="0" smtClean="0"/>
              <a:t>,</a:t>
            </a:r>
          </a:p>
          <a:p>
            <a:r>
              <a:rPr lang="sl-SI" sz="2400" dirty="0" err="1" smtClean="0"/>
              <a:t>Interkonekcije</a:t>
            </a:r>
            <a:r>
              <a:rPr lang="sl-SI" sz="2400" dirty="0" smtClean="0"/>
              <a:t> glavnih centrov OVE in centrov porabe tudi </a:t>
            </a:r>
            <a:r>
              <a:rPr lang="sl-SI" sz="2400" dirty="0" smtClean="0"/>
              <a:t>znotraj države.</a:t>
            </a:r>
            <a:endParaRPr lang="sl-SI" sz="2400" dirty="0"/>
          </a:p>
          <a:p>
            <a:r>
              <a:rPr lang="sl-SI" sz="2400" dirty="0" smtClean="0"/>
              <a:t>Nadzor </a:t>
            </a:r>
            <a:r>
              <a:rPr lang="sl-SI" sz="2400" dirty="0" smtClean="0">
                <a:solidFill>
                  <a:srgbClr val="C00000"/>
                </a:solidFill>
              </a:rPr>
              <a:t>stabilnosti vzporednih enosmernih vodov</a:t>
            </a:r>
            <a:r>
              <a:rPr lang="sl-SI" sz="2400" dirty="0" smtClean="0"/>
              <a:t>,</a:t>
            </a:r>
            <a:endParaRPr lang="sl-SI" sz="2400" dirty="0"/>
          </a:p>
          <a:p>
            <a:r>
              <a:rPr lang="sl-SI" sz="2400" dirty="0" smtClean="0">
                <a:solidFill>
                  <a:srgbClr val="C00000"/>
                </a:solidFill>
              </a:rPr>
              <a:t>Skrbno načrtovanje inženirjev in ne politikov!</a:t>
            </a:r>
            <a:endParaRPr lang="sl-SI" sz="2400" dirty="0"/>
          </a:p>
          <a:p>
            <a:r>
              <a:rPr lang="sl-SI" sz="2400" dirty="0" smtClean="0"/>
              <a:t>Javno mnenje – resen problem,</a:t>
            </a:r>
          </a:p>
          <a:p>
            <a:pPr marL="0" indent="0">
              <a:buNone/>
            </a:pPr>
            <a:r>
              <a:rPr lang="sl-SI" sz="2400" dirty="0" smtClean="0"/>
              <a:t>Za vsako članico EU</a:t>
            </a:r>
            <a:r>
              <a:rPr lang="en-US" sz="2400" dirty="0" smtClean="0"/>
              <a:t>:</a:t>
            </a:r>
            <a:endParaRPr lang="en-US" sz="2400" dirty="0"/>
          </a:p>
          <a:p>
            <a:r>
              <a:rPr lang="sl-SI" sz="2000" dirty="0" smtClean="0"/>
              <a:t>Potrebe </a:t>
            </a:r>
            <a:r>
              <a:rPr lang="en-US" sz="2000" dirty="0" smtClean="0"/>
              <a:t>%</a:t>
            </a:r>
            <a:r>
              <a:rPr lang="sl-SI" sz="2000" dirty="0" smtClean="0"/>
              <a:t> shranjevanja elektrike različne</a:t>
            </a:r>
            <a:r>
              <a:rPr lang="en-US" sz="2000" dirty="0" smtClean="0"/>
              <a:t>: </a:t>
            </a:r>
            <a:endParaRPr lang="en-US" sz="2000" dirty="0"/>
          </a:p>
          <a:p>
            <a:pPr lvl="1"/>
            <a:r>
              <a:rPr lang="sl-SI" sz="2000" dirty="0"/>
              <a:t>d</a:t>
            </a:r>
            <a:r>
              <a:rPr lang="sl-SI" sz="2000" dirty="0" smtClean="0"/>
              <a:t>elež </a:t>
            </a:r>
            <a:r>
              <a:rPr lang="sl-SI" sz="2000" dirty="0" smtClean="0"/>
              <a:t>OVE </a:t>
            </a:r>
            <a:r>
              <a:rPr lang="sl-SI" sz="2000" dirty="0" smtClean="0"/>
              <a:t>v porabi</a:t>
            </a:r>
            <a:r>
              <a:rPr lang="en-US" sz="2000" dirty="0" smtClean="0"/>
              <a:t>,</a:t>
            </a:r>
            <a:endParaRPr lang="en-US" sz="2000" dirty="0"/>
          </a:p>
          <a:p>
            <a:pPr lvl="1"/>
            <a:r>
              <a:rPr lang="sl-SI" sz="2000" dirty="0"/>
              <a:t>k</a:t>
            </a:r>
            <a:r>
              <a:rPr lang="sl-SI" sz="2000" dirty="0" smtClean="0"/>
              <a:t>ombinacija </a:t>
            </a:r>
            <a:r>
              <a:rPr lang="sl-SI" sz="2000" dirty="0" smtClean="0"/>
              <a:t>veter- </a:t>
            </a:r>
            <a:r>
              <a:rPr lang="sl-SI" sz="2000" dirty="0" smtClean="0"/>
              <a:t>foto-napetost</a:t>
            </a:r>
            <a:r>
              <a:rPr lang="en-US" sz="2000" dirty="0" smtClean="0"/>
              <a:t>:</a:t>
            </a:r>
            <a:r>
              <a:rPr lang="sl-SI" sz="2000" dirty="0" smtClean="0"/>
              <a:t> določa obseg hranilnikov</a:t>
            </a:r>
            <a:r>
              <a:rPr lang="en-US" sz="2000" dirty="0" smtClean="0"/>
              <a:t>,</a:t>
            </a:r>
            <a:endParaRPr lang="sl-SI" sz="2400" dirty="0" smtClean="0"/>
          </a:p>
          <a:p>
            <a:r>
              <a:rPr lang="sl-SI" sz="2400" dirty="0" smtClean="0"/>
              <a:t>Potrebujemo sezonsko in dnevno shranjevanje elektrike.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3794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6563072" cy="792088"/>
          </a:xfrm>
        </p:spPr>
        <p:txBody>
          <a:bodyPr>
            <a:normAutofit/>
          </a:bodyPr>
          <a:lstStyle/>
          <a:p>
            <a:r>
              <a:rPr lang="sl-SI" dirty="0" smtClean="0"/>
              <a:t>Načrtovanje proizvodnje</a:t>
            </a:r>
            <a:endParaRPr lang="en-US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908720"/>
            <a:ext cx="8507288" cy="5760640"/>
          </a:xfrm>
        </p:spPr>
        <p:txBody>
          <a:bodyPr>
            <a:noAutofit/>
          </a:bodyPr>
          <a:lstStyle/>
          <a:p>
            <a:r>
              <a:rPr lang="sl-SI" sz="2400" dirty="0" smtClean="0"/>
              <a:t>Načrtovanje pred trgom elektrike</a:t>
            </a:r>
            <a:r>
              <a:rPr lang="en-US" sz="2400" dirty="0" smtClean="0"/>
              <a:t>:</a:t>
            </a:r>
          </a:p>
          <a:p>
            <a:pPr lvl="1"/>
            <a:r>
              <a:rPr lang="sl-SI" sz="2000" b="1" dirty="0" smtClean="0">
                <a:solidFill>
                  <a:srgbClr val="C00000"/>
                </a:solidFill>
              </a:rPr>
              <a:t>Vsaka </a:t>
            </a:r>
            <a:r>
              <a:rPr lang="sl-SI" sz="2000" b="1" dirty="0" smtClean="0">
                <a:solidFill>
                  <a:srgbClr val="C00000"/>
                </a:solidFill>
              </a:rPr>
              <a:t>država pokriva svoje potrebe s svojimi viri,</a:t>
            </a:r>
            <a:endParaRPr lang="en-US" sz="2000" b="1" dirty="0" smtClean="0"/>
          </a:p>
          <a:p>
            <a:pPr lvl="1"/>
            <a:r>
              <a:rPr lang="sl-SI" sz="2000" dirty="0" smtClean="0"/>
              <a:t>EES smo skrbno načrtovali</a:t>
            </a:r>
            <a:r>
              <a:rPr lang="en-US" sz="2000" dirty="0" smtClean="0"/>
              <a:t>,</a:t>
            </a:r>
          </a:p>
          <a:p>
            <a:pPr lvl="1"/>
            <a:r>
              <a:rPr lang="sl-SI" sz="2000" dirty="0"/>
              <a:t>I</a:t>
            </a:r>
            <a:r>
              <a:rPr lang="en-US" sz="2000" dirty="0" err="1" smtClean="0"/>
              <a:t>nter</a:t>
            </a:r>
            <a:r>
              <a:rPr lang="sl-SI" sz="2000" dirty="0" smtClean="0"/>
              <a:t>k</a:t>
            </a:r>
            <a:r>
              <a:rPr lang="en-US" sz="2000" dirty="0" err="1" smtClean="0"/>
              <a:t>onne</a:t>
            </a:r>
            <a:r>
              <a:rPr lang="sl-SI" sz="2000" dirty="0" err="1" smtClean="0"/>
              <a:t>kcijske</a:t>
            </a:r>
            <a:r>
              <a:rPr lang="sl-SI" sz="2000" dirty="0" smtClean="0"/>
              <a:t> vode </a:t>
            </a:r>
            <a:r>
              <a:rPr lang="sl-SI" sz="2000" dirty="0" smtClean="0"/>
              <a:t>smo načrtovali skupaj s sosedi,</a:t>
            </a:r>
            <a:endParaRPr lang="en-US" sz="2000" dirty="0" smtClean="0"/>
          </a:p>
          <a:p>
            <a:r>
              <a:rPr lang="sl-SI" sz="2400" dirty="0" smtClean="0"/>
              <a:t>Po </a:t>
            </a:r>
            <a:r>
              <a:rPr lang="sl-SI" sz="2400" dirty="0" smtClean="0"/>
              <a:t>trgu elektriko</a:t>
            </a:r>
            <a:r>
              <a:rPr lang="en-US" sz="2400" dirty="0" smtClean="0"/>
              <a:t>:</a:t>
            </a:r>
            <a:r>
              <a:rPr lang="sl-SI" sz="2400" dirty="0" smtClean="0"/>
              <a:t> </a:t>
            </a:r>
            <a:r>
              <a:rPr lang="sl-SI" sz="2000" dirty="0" smtClean="0"/>
              <a:t>trg </a:t>
            </a:r>
            <a:r>
              <a:rPr lang="sl-SI" sz="2000" dirty="0" smtClean="0"/>
              <a:t>bo uravnaval vse</a:t>
            </a:r>
            <a:r>
              <a:rPr lang="en-US" sz="2000" dirty="0" smtClean="0"/>
              <a:t>, </a:t>
            </a:r>
            <a:r>
              <a:rPr lang="sl-SI" sz="2000" dirty="0" smtClean="0"/>
              <a:t>č</a:t>
            </a:r>
            <a:r>
              <a:rPr lang="sl-SI" sz="2000" dirty="0" smtClean="0">
                <a:solidFill>
                  <a:srgbClr val="C00000"/>
                </a:solidFill>
              </a:rPr>
              <a:t>esar </a:t>
            </a:r>
            <a:r>
              <a:rPr lang="sl-SI" sz="2000" dirty="0" smtClean="0">
                <a:solidFill>
                  <a:srgbClr val="C00000"/>
                </a:solidFill>
              </a:rPr>
              <a:t>pa ni zmogel</a:t>
            </a:r>
            <a:r>
              <a:rPr lang="en-US" sz="2000" dirty="0" smtClean="0"/>
              <a:t>!</a:t>
            </a:r>
          </a:p>
          <a:p>
            <a:r>
              <a:rPr lang="sl-SI" sz="2400" dirty="0" smtClean="0">
                <a:solidFill>
                  <a:srgbClr val="C00000"/>
                </a:solidFill>
              </a:rPr>
              <a:t>Cilji zmanjševanja obsega toplogrednih plinov in </a:t>
            </a:r>
            <a:r>
              <a:rPr lang="sl-SI" sz="2400" dirty="0" smtClean="0">
                <a:solidFill>
                  <a:srgbClr val="C00000"/>
                </a:solidFill>
              </a:rPr>
              <a:t>vstop OVE</a:t>
            </a:r>
            <a:r>
              <a:rPr lang="en-US" sz="2400" dirty="0" smtClean="0"/>
              <a:t>:</a:t>
            </a:r>
            <a:endParaRPr lang="en-US" sz="2400" dirty="0" smtClean="0"/>
          </a:p>
          <a:p>
            <a:pPr lvl="1"/>
            <a:r>
              <a:rPr lang="sl-SI" sz="2000" dirty="0" smtClean="0"/>
              <a:t>OVE so uvajali z ukazi politikov</a:t>
            </a:r>
            <a:r>
              <a:rPr lang="en-US" sz="2000" dirty="0" smtClean="0"/>
              <a:t>,</a:t>
            </a:r>
          </a:p>
          <a:p>
            <a:pPr lvl="1"/>
            <a:r>
              <a:rPr lang="sl-SI" sz="2000" b="1" dirty="0">
                <a:solidFill>
                  <a:srgbClr val="C00000"/>
                </a:solidFill>
              </a:rPr>
              <a:t>n</a:t>
            </a:r>
            <a:r>
              <a:rPr lang="sl-SI" sz="2000" b="1" dirty="0" smtClean="0">
                <a:solidFill>
                  <a:srgbClr val="C00000"/>
                </a:solidFill>
              </a:rPr>
              <a:t>i </a:t>
            </a:r>
            <a:r>
              <a:rPr lang="sl-SI" sz="2000" b="1" dirty="0" smtClean="0">
                <a:solidFill>
                  <a:srgbClr val="C00000"/>
                </a:solidFill>
              </a:rPr>
              <a:t>bilo načrtovanja!</a:t>
            </a:r>
            <a:endParaRPr lang="en-US" sz="2000" b="1" dirty="0" smtClean="0">
              <a:solidFill>
                <a:srgbClr val="C00000"/>
              </a:solidFill>
            </a:endParaRPr>
          </a:p>
          <a:p>
            <a:pPr lvl="1"/>
            <a:r>
              <a:rPr lang="sl-SI" sz="2000" b="1" dirty="0"/>
              <a:t>t</a:t>
            </a:r>
            <a:r>
              <a:rPr lang="sl-SI" sz="2000" b="1" dirty="0" smtClean="0"/>
              <a:t>udi </a:t>
            </a:r>
            <a:r>
              <a:rPr lang="sl-SI" sz="2000" b="1" dirty="0" smtClean="0"/>
              <a:t>podporne sheme niso bile plod analiz inženirjev ampak politikov</a:t>
            </a:r>
            <a:r>
              <a:rPr lang="en-US" sz="2000" dirty="0" smtClean="0"/>
              <a:t>,</a:t>
            </a:r>
          </a:p>
          <a:p>
            <a:pPr lvl="1"/>
            <a:r>
              <a:rPr lang="sl-SI" sz="2000" dirty="0"/>
              <a:t>n</a:t>
            </a:r>
            <a:r>
              <a:rPr lang="sl-SI" sz="2000" dirty="0" smtClean="0"/>
              <a:t>ihče </a:t>
            </a:r>
            <a:r>
              <a:rPr lang="sl-SI" sz="2000" dirty="0" smtClean="0"/>
              <a:t>ni ocenil posledic glede</a:t>
            </a:r>
            <a:r>
              <a:rPr lang="en-US" sz="2000" dirty="0" smtClean="0"/>
              <a:t>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sl-SI" sz="1800" dirty="0" smtClean="0"/>
              <a:t>Razvoja cen elektrike</a:t>
            </a:r>
            <a:r>
              <a:rPr lang="en-US" sz="1800" dirty="0" smtClean="0"/>
              <a:t>,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sl-SI" sz="1800" dirty="0" smtClean="0"/>
              <a:t>Težav obratovanja EES-a</a:t>
            </a:r>
            <a:r>
              <a:rPr lang="en-US" sz="1800" dirty="0" smtClean="0"/>
              <a:t>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l-SI" sz="2400" dirty="0" smtClean="0">
                <a:solidFill>
                  <a:srgbClr val="C00000"/>
                </a:solidFill>
              </a:rPr>
              <a:t>Morali bi uporabiti integrirano </a:t>
            </a:r>
            <a:r>
              <a:rPr lang="sl-SI" sz="2400" dirty="0" smtClean="0">
                <a:solidFill>
                  <a:srgbClr val="C00000"/>
                </a:solidFill>
              </a:rPr>
              <a:t>načrtovanj </a:t>
            </a:r>
            <a:r>
              <a:rPr lang="sl-SI" sz="2400" dirty="0" smtClean="0">
                <a:solidFill>
                  <a:srgbClr val="C00000"/>
                </a:solidFill>
              </a:rPr>
              <a:t>EES-a!</a:t>
            </a:r>
          </a:p>
          <a:p>
            <a:pPr marL="0" indent="0">
              <a:buNone/>
            </a:pPr>
            <a:r>
              <a:rPr lang="sl-SI" sz="2400" b="1" dirty="0" smtClean="0">
                <a:solidFill>
                  <a:srgbClr val="C00000"/>
                </a:solidFill>
              </a:rPr>
              <a:t>Zato: skupni raziskovalni napori inženirjev s podporo </a:t>
            </a:r>
            <a:r>
              <a:rPr lang="sl-SI" sz="2400" b="1" dirty="0" smtClean="0">
                <a:solidFill>
                  <a:srgbClr val="C00000"/>
                </a:solidFill>
              </a:rPr>
              <a:t>vlad </a:t>
            </a:r>
            <a:r>
              <a:rPr lang="sl-SI" sz="2400" b="1" dirty="0" smtClean="0"/>
              <a:t>nujni za oblikovanje skupnega energetskega </a:t>
            </a:r>
            <a:r>
              <a:rPr lang="sl-SI" sz="2400" b="1" dirty="0" smtClean="0"/>
              <a:t>trga</a:t>
            </a:r>
            <a:r>
              <a:rPr lang="en-US" sz="2400" b="1" dirty="0" smtClean="0"/>
              <a:t>!</a:t>
            </a:r>
            <a:endParaRPr lang="sl-SI" sz="2400" b="1" dirty="0"/>
          </a:p>
        </p:txBody>
      </p:sp>
      <p:pic>
        <p:nvPicPr>
          <p:cNvPr id="2051" name="Picture 12" descr="EUREL_Colour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1395536"/>
            <a:ext cx="22002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260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6840760" cy="706090"/>
          </a:xfrm>
        </p:spPr>
        <p:txBody>
          <a:bodyPr>
            <a:noAutofit/>
          </a:bodyPr>
          <a:lstStyle/>
          <a:p>
            <a:r>
              <a:rPr lang="sl-SI" sz="3200" b="1" dirty="0" smtClean="0"/>
              <a:t>Ugotovitve skupine EUREL „Energetski prehod - 1</a:t>
            </a:r>
            <a:endParaRPr lang="en-US" sz="32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70000" lnSpcReduction="20000"/>
          </a:bodyPr>
          <a:lstStyle/>
          <a:p>
            <a:pPr lvl="0">
              <a:lnSpc>
                <a:spcPct val="120000"/>
              </a:lnSpc>
            </a:pPr>
            <a:r>
              <a:rPr lang="sl-SI" dirty="0" smtClean="0"/>
              <a:t>Visoka odvisnost EU držav od primarne energije iz tujine</a:t>
            </a:r>
            <a:r>
              <a:rPr lang="en-GB" dirty="0" smtClean="0"/>
              <a:t> : </a:t>
            </a:r>
            <a:endParaRPr lang="sl-SI" dirty="0" smtClean="0"/>
          </a:p>
          <a:p>
            <a:pPr lvl="1">
              <a:lnSpc>
                <a:spcPct val="120000"/>
              </a:lnSpc>
            </a:pPr>
            <a:r>
              <a:rPr lang="sl-SI" dirty="0" smtClean="0"/>
              <a:t>n</a:t>
            </a:r>
            <a:r>
              <a:rPr lang="sl-SI" dirty="0" smtClean="0"/>
              <a:t>afta </a:t>
            </a:r>
            <a:r>
              <a:rPr lang="en-GB" dirty="0" smtClean="0"/>
              <a:t>86</a:t>
            </a:r>
            <a:r>
              <a:rPr lang="en-GB" dirty="0"/>
              <a:t>%, </a:t>
            </a:r>
            <a:endParaRPr lang="sl-SI" dirty="0" smtClean="0"/>
          </a:p>
          <a:p>
            <a:pPr lvl="1">
              <a:lnSpc>
                <a:spcPct val="120000"/>
              </a:lnSpc>
            </a:pPr>
            <a:r>
              <a:rPr lang="sl-SI" dirty="0"/>
              <a:t>p</a:t>
            </a:r>
            <a:r>
              <a:rPr lang="sl-SI" dirty="0" smtClean="0"/>
              <a:t>lin </a:t>
            </a:r>
            <a:r>
              <a:rPr lang="en-GB" dirty="0" smtClean="0"/>
              <a:t>70% </a:t>
            </a:r>
            <a:r>
              <a:rPr lang="en-GB" dirty="0"/>
              <a:t>and </a:t>
            </a:r>
            <a:endParaRPr lang="sl-SI" dirty="0" smtClean="0"/>
          </a:p>
          <a:p>
            <a:pPr lvl="1">
              <a:lnSpc>
                <a:spcPct val="120000"/>
              </a:lnSpc>
            </a:pPr>
            <a:r>
              <a:rPr lang="sl-SI" dirty="0"/>
              <a:t>p</a:t>
            </a:r>
            <a:r>
              <a:rPr lang="sl-SI" dirty="0" smtClean="0"/>
              <a:t>remog </a:t>
            </a:r>
            <a:r>
              <a:rPr lang="en-GB" dirty="0" smtClean="0"/>
              <a:t>40</a:t>
            </a:r>
            <a:r>
              <a:rPr lang="en-GB" dirty="0"/>
              <a:t>%.</a:t>
            </a:r>
            <a:endParaRPr lang="de-DE" dirty="0"/>
          </a:p>
          <a:p>
            <a:pPr lvl="0">
              <a:lnSpc>
                <a:spcPct val="120000"/>
              </a:lnSpc>
            </a:pPr>
            <a:r>
              <a:rPr lang="sl-SI" dirty="0" smtClean="0"/>
              <a:t>Članice </a:t>
            </a:r>
            <a:r>
              <a:rPr lang="en-GB" dirty="0" smtClean="0"/>
              <a:t>EU </a:t>
            </a:r>
            <a:r>
              <a:rPr lang="sl-SI" dirty="0" smtClean="0"/>
              <a:t>imajo različne energetske koncepte glede na svojo zgodovino in lastne vire</a:t>
            </a:r>
            <a:r>
              <a:rPr lang="en-GB" dirty="0" smtClean="0"/>
              <a:t>. </a:t>
            </a:r>
            <a:endParaRPr lang="de-DE" dirty="0"/>
          </a:p>
          <a:p>
            <a:pPr lvl="0">
              <a:lnSpc>
                <a:spcPct val="120000"/>
              </a:lnSpc>
            </a:pPr>
            <a:r>
              <a:rPr lang="sl-SI" dirty="0" smtClean="0"/>
              <a:t>Energetska mešanica energentov v EU državah se izjemno razlikuje</a:t>
            </a:r>
            <a:r>
              <a:rPr lang="en-GB" dirty="0" smtClean="0"/>
              <a:t>: </a:t>
            </a:r>
            <a:endParaRPr lang="sl-SI" dirty="0" smtClean="0"/>
          </a:p>
          <a:p>
            <a:pPr lvl="1">
              <a:lnSpc>
                <a:spcPct val="120000"/>
              </a:lnSpc>
            </a:pPr>
            <a:r>
              <a:rPr lang="en-GB" dirty="0" smtClean="0"/>
              <a:t>Franc</a:t>
            </a:r>
            <a:r>
              <a:rPr lang="sl-SI" dirty="0" err="1" smtClean="0"/>
              <a:t>ija</a:t>
            </a:r>
            <a:r>
              <a:rPr lang="sl-SI" dirty="0" smtClean="0"/>
              <a:t> ima več kot </a:t>
            </a:r>
            <a:r>
              <a:rPr lang="en-GB" dirty="0" smtClean="0"/>
              <a:t>80</a:t>
            </a:r>
            <a:r>
              <a:rPr lang="en-GB" dirty="0"/>
              <a:t>% </a:t>
            </a:r>
            <a:r>
              <a:rPr lang="sl-SI" dirty="0" smtClean="0"/>
              <a:t>jedrskih in </a:t>
            </a:r>
            <a:r>
              <a:rPr lang="sl-SI" dirty="0" smtClean="0"/>
              <a:t>skoraj </a:t>
            </a:r>
            <a:r>
              <a:rPr lang="sl-SI" dirty="0" smtClean="0"/>
              <a:t>nič </a:t>
            </a:r>
            <a:r>
              <a:rPr lang="sl-SI" dirty="0" smtClean="0"/>
              <a:t>premogovnih </a:t>
            </a:r>
            <a:r>
              <a:rPr lang="sl-SI" dirty="0" smtClean="0"/>
              <a:t>elektrarn</a:t>
            </a:r>
            <a:r>
              <a:rPr lang="en-GB" dirty="0" smtClean="0"/>
              <a:t>, </a:t>
            </a:r>
            <a:endParaRPr lang="sl-SI" dirty="0" smtClean="0"/>
          </a:p>
          <a:p>
            <a:pPr lvl="1">
              <a:lnSpc>
                <a:spcPct val="120000"/>
              </a:lnSpc>
            </a:pPr>
            <a:r>
              <a:rPr lang="en-GB" dirty="0" smtClean="0"/>
              <a:t>Pol</a:t>
            </a:r>
            <a:r>
              <a:rPr lang="sl-SI" dirty="0" err="1" smtClean="0"/>
              <a:t>ska</a:t>
            </a:r>
            <a:r>
              <a:rPr lang="sl-SI" dirty="0" smtClean="0"/>
              <a:t> ima več od </a:t>
            </a:r>
            <a:r>
              <a:rPr lang="en-GB" dirty="0" smtClean="0"/>
              <a:t>80</a:t>
            </a:r>
            <a:r>
              <a:rPr lang="en-GB" dirty="0"/>
              <a:t>% </a:t>
            </a:r>
            <a:r>
              <a:rPr lang="sl-SI" dirty="0" smtClean="0"/>
              <a:t>premogovnih </a:t>
            </a:r>
            <a:r>
              <a:rPr lang="sl-SI" dirty="0" smtClean="0"/>
              <a:t>in nič jedrskih elektrarn,</a:t>
            </a:r>
          </a:p>
          <a:p>
            <a:pPr lvl="1">
              <a:lnSpc>
                <a:spcPct val="120000"/>
              </a:lnSpc>
            </a:pPr>
            <a:r>
              <a:rPr lang="sl-SI" dirty="0" smtClean="0"/>
              <a:t>Nemčija se je odločila posloviti se od jedrskih elektrarn.</a:t>
            </a:r>
            <a:endParaRPr lang="en-US" dirty="0" smtClean="0"/>
          </a:p>
          <a:p>
            <a:pPr lvl="0">
              <a:lnSpc>
                <a:spcPct val="120000"/>
              </a:lnSpc>
            </a:pPr>
            <a:r>
              <a:rPr lang="en-GB" b="1" dirty="0" smtClean="0">
                <a:solidFill>
                  <a:srgbClr val="C00000"/>
                </a:solidFill>
              </a:rPr>
              <a:t>EU </a:t>
            </a:r>
            <a:r>
              <a:rPr lang="sl-SI" b="1" dirty="0" smtClean="0">
                <a:solidFill>
                  <a:srgbClr val="C00000"/>
                </a:solidFill>
              </a:rPr>
              <a:t>še ni dejansko oblikoval svoje lastne energetske strategije</a:t>
            </a:r>
            <a:r>
              <a:rPr lang="en-GB" dirty="0" smtClean="0"/>
              <a:t>. </a:t>
            </a:r>
            <a:endParaRPr lang="sl-SI" dirty="0" smtClean="0"/>
          </a:p>
          <a:p>
            <a:pPr lvl="0">
              <a:lnSpc>
                <a:spcPct val="120000"/>
              </a:lnSpc>
            </a:pPr>
            <a:r>
              <a:rPr lang="sl-SI" dirty="0" smtClean="0">
                <a:solidFill>
                  <a:srgbClr val="C00000"/>
                </a:solidFill>
              </a:rPr>
              <a:t>Edini cilj doslej zmanjšanje </a:t>
            </a:r>
            <a:r>
              <a:rPr lang="en-GB" dirty="0" smtClean="0">
                <a:solidFill>
                  <a:srgbClr val="C00000"/>
                </a:solidFill>
              </a:rPr>
              <a:t>CO</a:t>
            </a:r>
            <a:r>
              <a:rPr lang="en-GB" sz="2600" dirty="0" smtClean="0">
                <a:solidFill>
                  <a:srgbClr val="C00000"/>
                </a:solidFill>
              </a:rPr>
              <a:t>2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sl-SI" dirty="0" smtClean="0">
                <a:solidFill>
                  <a:srgbClr val="C00000"/>
                </a:solidFill>
              </a:rPr>
              <a:t>glede na določila </a:t>
            </a:r>
            <a:r>
              <a:rPr lang="en-GB" dirty="0" smtClean="0">
                <a:solidFill>
                  <a:srgbClr val="C00000"/>
                </a:solidFill>
              </a:rPr>
              <a:t>Kyoto </a:t>
            </a:r>
            <a:r>
              <a:rPr lang="sl-SI" dirty="0" smtClean="0">
                <a:solidFill>
                  <a:srgbClr val="C00000"/>
                </a:solidFill>
              </a:rPr>
              <a:t>sporazuma</a:t>
            </a:r>
            <a:r>
              <a:rPr lang="en-GB" dirty="0" smtClean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81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6624736" cy="706090"/>
          </a:xfrm>
        </p:spPr>
        <p:txBody>
          <a:bodyPr>
            <a:noAutofit/>
          </a:bodyPr>
          <a:lstStyle/>
          <a:p>
            <a:r>
              <a:rPr lang="sl-SI" sz="3200" b="1" dirty="0" smtClean="0"/>
              <a:t>Ugotovitve skupine EUREL „Energetske spremembe -2</a:t>
            </a:r>
            <a:endParaRPr lang="en-US" sz="32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32859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sl-SI" sz="3400" dirty="0" smtClean="0">
                <a:solidFill>
                  <a:srgbClr val="C00000"/>
                </a:solidFill>
              </a:rPr>
              <a:t>Trenutno ni realne možnosti za oblikovanje konsistentne celotne in enotne skupne energetske strategije EU</a:t>
            </a:r>
            <a:r>
              <a:rPr lang="en-GB" sz="3400" dirty="0" smtClean="0">
                <a:solidFill>
                  <a:srgbClr val="C00000"/>
                </a:solidFill>
              </a:rPr>
              <a:t>. </a:t>
            </a:r>
            <a:endParaRPr lang="sl-SI" sz="3400" dirty="0" smtClean="0">
              <a:solidFill>
                <a:srgbClr val="C00000"/>
              </a:solidFill>
            </a:endParaRPr>
          </a:p>
          <a:p>
            <a:pPr lvl="0"/>
            <a:r>
              <a:rPr lang="sl-SI" sz="3400" dirty="0" smtClean="0"/>
              <a:t>Cilji so trenutno bolj ali manj le želje, ker je energetska politika v rokah vlad članic in ne v rokah EU </a:t>
            </a:r>
            <a:r>
              <a:rPr lang="sl-SI" sz="3400" dirty="0" smtClean="0"/>
              <a:t>komisije</a:t>
            </a:r>
            <a:r>
              <a:rPr lang="sl-SI" sz="3400" dirty="0" smtClean="0"/>
              <a:t>.</a:t>
            </a:r>
            <a:endParaRPr lang="de-DE" sz="3400" dirty="0"/>
          </a:p>
          <a:p>
            <a:pPr lvl="0"/>
            <a:r>
              <a:rPr lang="sl-SI" sz="3400" dirty="0" smtClean="0"/>
              <a:t>Nedavna izjava o skupni EU energetiki g. Junkerja je zelo splošen okvir energetske strategije.</a:t>
            </a:r>
            <a:r>
              <a:rPr lang="en-GB" sz="3400" dirty="0" smtClean="0"/>
              <a:t> </a:t>
            </a:r>
            <a:endParaRPr lang="sl-SI" sz="3400" dirty="0" smtClean="0"/>
          </a:p>
          <a:p>
            <a:pPr lvl="0"/>
            <a:r>
              <a:rPr lang="sl-SI" sz="3400" b="1" dirty="0" smtClean="0">
                <a:solidFill>
                  <a:srgbClr val="C00000"/>
                </a:solidFill>
              </a:rPr>
              <a:t>Nima jasne vizije </a:t>
            </a:r>
            <a:r>
              <a:rPr lang="sl-SI" sz="3400" dirty="0" smtClean="0"/>
              <a:t>realne skupne energetske politike z jasnimi in razdelanimi cilji za vsa članice EU</a:t>
            </a:r>
            <a:r>
              <a:rPr lang="en-GB" sz="3400" dirty="0" smtClean="0"/>
              <a:t>.</a:t>
            </a:r>
            <a:endParaRPr lang="de-DE" sz="3400" dirty="0"/>
          </a:p>
          <a:p>
            <a:pPr lvl="0"/>
            <a:r>
              <a:rPr lang="sl-SI" sz="3400" dirty="0" smtClean="0"/>
              <a:t>Zato skupina EUREL predlaga pot do enotne energetike  v dveh korakih</a:t>
            </a:r>
            <a:r>
              <a:rPr lang="en-GB" sz="3400" dirty="0" smtClean="0"/>
              <a:t>:</a:t>
            </a:r>
            <a:endParaRPr lang="de-DE" sz="3400" dirty="0"/>
          </a:p>
          <a:p>
            <a:pPr lvl="1"/>
            <a:r>
              <a:rPr lang="sl-SI" sz="3400" dirty="0" smtClean="0"/>
              <a:t>Prvo, dogovor o skupnih elementih energetske politike,</a:t>
            </a:r>
            <a:endParaRPr lang="de-DE" sz="3400" dirty="0"/>
          </a:p>
          <a:p>
            <a:pPr lvl="1"/>
            <a:r>
              <a:rPr lang="sl-SI" sz="3400" dirty="0" smtClean="0"/>
              <a:t>Drugo,</a:t>
            </a:r>
            <a:r>
              <a:rPr lang="en-GB" sz="3400" dirty="0" smtClean="0"/>
              <a:t> </a:t>
            </a:r>
            <a:r>
              <a:rPr lang="sl-SI" sz="3400" dirty="0" smtClean="0"/>
              <a:t>postopna integracija teh elementov v skupno in celostno energetsko politiko EU.</a:t>
            </a:r>
            <a:endParaRPr lang="de-DE" sz="3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16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6984776" cy="634082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Skupina EUREL: Prioritete-1</a:t>
            </a:r>
            <a:endParaRPr lang="en-US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 fontScale="85000" lnSpcReduction="10000"/>
          </a:bodyPr>
          <a:lstStyle/>
          <a:p>
            <a:r>
              <a:rPr lang="sl-SI" dirty="0" smtClean="0"/>
              <a:t>Medtem, ko </a:t>
            </a:r>
            <a:r>
              <a:rPr lang="en-GB" dirty="0" smtClean="0"/>
              <a:t>EU </a:t>
            </a:r>
            <a:r>
              <a:rPr lang="sl-SI" dirty="0" smtClean="0"/>
              <a:t>predlaga naslednje prioritete:</a:t>
            </a:r>
            <a:endParaRPr lang="de-DE" dirty="0"/>
          </a:p>
          <a:p>
            <a:pPr lvl="1"/>
            <a:r>
              <a:rPr lang="sl-SI" dirty="0" smtClean="0"/>
              <a:t>Okolje</a:t>
            </a:r>
            <a:r>
              <a:rPr lang="en-GB" dirty="0" smtClean="0"/>
              <a:t> (</a:t>
            </a:r>
            <a:r>
              <a:rPr lang="sl-SI" dirty="0" smtClean="0"/>
              <a:t>doseči </a:t>
            </a:r>
            <a:r>
              <a:rPr lang="sl-SI" dirty="0" err="1" smtClean="0"/>
              <a:t>nizkoogljično</a:t>
            </a:r>
            <a:r>
              <a:rPr lang="sl-SI" dirty="0" smtClean="0"/>
              <a:t> družbo</a:t>
            </a:r>
            <a:r>
              <a:rPr lang="en-GB" dirty="0" smtClean="0"/>
              <a:t>)</a:t>
            </a:r>
            <a:r>
              <a:rPr lang="sl-SI" dirty="0" smtClean="0"/>
              <a:t>,</a:t>
            </a:r>
            <a:endParaRPr lang="de-DE" dirty="0"/>
          </a:p>
          <a:p>
            <a:pPr lvl="1"/>
            <a:r>
              <a:rPr lang="sl-SI" dirty="0" smtClean="0"/>
              <a:t>Okrepiti sigurnost napajanja z energijo,</a:t>
            </a:r>
            <a:endParaRPr lang="de-DE" dirty="0"/>
          </a:p>
          <a:p>
            <a:pPr lvl="1"/>
            <a:r>
              <a:rPr lang="sl-SI" dirty="0" smtClean="0"/>
              <a:t>Povečanje energetske učinkovitosti na področju zgradb, v transportu, industriji energetski oskrbi in proizvodov</a:t>
            </a:r>
            <a:r>
              <a:rPr lang="en-GB" dirty="0" smtClean="0"/>
              <a:t>, </a:t>
            </a:r>
            <a:endParaRPr lang="sl-SI" dirty="0" smtClean="0"/>
          </a:p>
          <a:p>
            <a:pPr lvl="1"/>
            <a:r>
              <a:rPr lang="sl-SI" dirty="0" smtClean="0">
                <a:solidFill>
                  <a:srgbClr val="C00000"/>
                </a:solidFill>
              </a:rPr>
              <a:t>Omejevanje rabe energije </a:t>
            </a:r>
            <a:r>
              <a:rPr lang="sl-SI" dirty="0" err="1" smtClean="0">
                <a:solidFill>
                  <a:srgbClr val="C00000"/>
                </a:solidFill>
              </a:rPr>
              <a:t>inenergijskih</a:t>
            </a:r>
            <a:r>
              <a:rPr lang="sl-SI" dirty="0" smtClean="0">
                <a:solidFill>
                  <a:srgbClr val="C00000"/>
                </a:solidFill>
              </a:rPr>
              <a:t> izgub v </a:t>
            </a:r>
            <a:r>
              <a:rPr lang="en-GB" dirty="0" err="1" smtClean="0">
                <a:solidFill>
                  <a:srgbClr val="C00000"/>
                </a:solidFill>
              </a:rPr>
              <a:t>Europ</a:t>
            </a:r>
            <a:r>
              <a:rPr lang="sl-SI" dirty="0" smtClean="0">
                <a:solidFill>
                  <a:srgbClr val="C00000"/>
                </a:solidFill>
              </a:rPr>
              <a:t>i z predpisovanjem strogih standardov</a:t>
            </a:r>
            <a:r>
              <a:rPr lang="sl-SI" dirty="0" smtClean="0"/>
              <a:t>,</a:t>
            </a:r>
            <a:endParaRPr lang="de-DE" dirty="0"/>
          </a:p>
          <a:p>
            <a:pPr lvl="1"/>
            <a:r>
              <a:rPr lang="sl-SI" dirty="0" smtClean="0"/>
              <a:t>Učinkovito rabo energetskih virov.</a:t>
            </a:r>
            <a:endParaRPr lang="de-DE" dirty="0"/>
          </a:p>
          <a:p>
            <a:r>
              <a:rPr lang="sl-SI" dirty="0" smtClean="0"/>
              <a:t>Ima Skupina </a:t>
            </a:r>
            <a:r>
              <a:rPr lang="sl-SI" dirty="0" smtClean="0"/>
              <a:t>EUREL </a:t>
            </a:r>
            <a:r>
              <a:rPr lang="sl-SI" dirty="0" smtClean="0"/>
              <a:t>pred </a:t>
            </a:r>
            <a:r>
              <a:rPr lang="sl-SI" dirty="0" smtClean="0"/>
              <a:t>sabo druge prioritete</a:t>
            </a:r>
            <a:r>
              <a:rPr lang="en-GB" dirty="0" smtClean="0"/>
              <a:t>:</a:t>
            </a:r>
            <a:endParaRPr lang="de-DE" dirty="0"/>
          </a:p>
          <a:p>
            <a:pPr lvl="1"/>
            <a:r>
              <a:rPr lang="sl-SI" dirty="0"/>
              <a:t>Učinkovito rabo energetskih </a:t>
            </a:r>
            <a:r>
              <a:rPr lang="sl-SI" dirty="0" smtClean="0"/>
              <a:t>virov,</a:t>
            </a:r>
            <a:endParaRPr lang="de-DE" dirty="0"/>
          </a:p>
          <a:p>
            <a:pPr lvl="1"/>
            <a:r>
              <a:rPr lang="sl-SI" dirty="0" smtClean="0"/>
              <a:t>Povečanje energetske učinkovitosti,</a:t>
            </a:r>
            <a:endParaRPr lang="de-DE" dirty="0"/>
          </a:p>
          <a:p>
            <a:pPr lvl="1"/>
            <a:r>
              <a:rPr lang="sl-SI" dirty="0" smtClean="0"/>
              <a:t>Povečanje sigurnosti napajanja z energijo,</a:t>
            </a:r>
            <a:endParaRPr lang="de-DE" dirty="0"/>
          </a:p>
          <a:p>
            <a:pPr lvl="1"/>
            <a:r>
              <a:rPr lang="sl-SI" b="1" dirty="0" smtClean="0">
                <a:solidFill>
                  <a:srgbClr val="C00000"/>
                </a:solidFill>
              </a:rPr>
              <a:t>Izboljšanje okolja</a:t>
            </a:r>
            <a:r>
              <a:rPr lang="sl-SI" dirty="0" smtClean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435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6768752" cy="576064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Skupina EUREL: Prioritete - 2</a:t>
            </a:r>
            <a:endParaRPr lang="en-US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544616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en-GB" dirty="0" err="1" smtClean="0"/>
              <a:t>Energ</a:t>
            </a:r>
            <a:r>
              <a:rPr lang="sl-SI" dirty="0" err="1" smtClean="0"/>
              <a:t>etska</a:t>
            </a:r>
            <a:r>
              <a:rPr lang="sl-SI" dirty="0" smtClean="0"/>
              <a:t> učinkovitost</a:t>
            </a:r>
            <a:r>
              <a:rPr lang="en-GB" dirty="0" smtClean="0"/>
              <a:t>:</a:t>
            </a:r>
            <a:endParaRPr lang="de-DE" dirty="0"/>
          </a:p>
          <a:p>
            <a:r>
              <a:rPr lang="sl-SI" dirty="0" smtClean="0"/>
              <a:t>Dogovor z jasnimi cilji in roki za vse članice EU.</a:t>
            </a:r>
            <a:endParaRPr lang="de-DE" dirty="0"/>
          </a:p>
          <a:p>
            <a:pPr marL="0" lvl="0" indent="0">
              <a:buNone/>
            </a:pPr>
            <a:r>
              <a:rPr lang="sl-SI" dirty="0" smtClean="0"/>
              <a:t>Omrežje</a:t>
            </a:r>
            <a:r>
              <a:rPr lang="en-GB" dirty="0" smtClean="0"/>
              <a:t>:</a:t>
            </a:r>
            <a:endParaRPr lang="de-DE" dirty="0"/>
          </a:p>
          <a:p>
            <a:r>
              <a:rPr lang="sl-SI" dirty="0" smtClean="0"/>
              <a:t>Dogovor o </a:t>
            </a:r>
            <a:r>
              <a:rPr lang="sl-SI" dirty="0" err="1" smtClean="0"/>
              <a:t>interkonekcijskih</a:t>
            </a:r>
            <a:r>
              <a:rPr lang="sl-SI" dirty="0" smtClean="0"/>
              <a:t> zmogljivosti omrežja med članicami EU, ki bi omogočale enoten trg elektrike (in plina)</a:t>
            </a:r>
            <a:r>
              <a:rPr lang="en-GB" dirty="0" smtClean="0"/>
              <a:t>.</a:t>
            </a:r>
            <a:endParaRPr lang="de-DE" dirty="0"/>
          </a:p>
          <a:p>
            <a:pPr marL="0" lvl="0" indent="0">
              <a:buNone/>
            </a:pPr>
            <a:r>
              <a:rPr lang="sl-SI" dirty="0" smtClean="0"/>
              <a:t>Enoten trg elektrike (in plina)</a:t>
            </a:r>
            <a:r>
              <a:rPr lang="en-GB" dirty="0" smtClean="0"/>
              <a:t>:</a:t>
            </a:r>
            <a:endParaRPr lang="de-DE" dirty="0"/>
          </a:p>
          <a:p>
            <a:r>
              <a:rPr lang="sl-SI" dirty="0" smtClean="0"/>
              <a:t>Vzpostaviti skupen </a:t>
            </a:r>
            <a:r>
              <a:rPr lang="sl-SI" dirty="0"/>
              <a:t>trg </a:t>
            </a:r>
            <a:r>
              <a:rPr lang="sl-SI" dirty="0" smtClean="0"/>
              <a:t>elektrike (</a:t>
            </a:r>
            <a:r>
              <a:rPr lang="sl-SI" dirty="0"/>
              <a:t>in plina) </a:t>
            </a:r>
            <a:r>
              <a:rPr lang="sl-SI" dirty="0" smtClean="0"/>
              <a:t>v določenih rokih,</a:t>
            </a:r>
            <a:r>
              <a:rPr lang="en-GB" dirty="0" smtClean="0"/>
              <a:t> </a:t>
            </a:r>
            <a:endParaRPr lang="sl-SI" dirty="0" smtClean="0"/>
          </a:p>
          <a:p>
            <a:r>
              <a:rPr lang="sl-SI" dirty="0" smtClean="0"/>
              <a:t>Dovoliti vsaki članici nakup </a:t>
            </a:r>
            <a:r>
              <a:rPr lang="sl-SI" dirty="0" smtClean="0"/>
              <a:t>elektrike, </a:t>
            </a:r>
            <a:r>
              <a:rPr lang="sl-SI" dirty="0" smtClean="0"/>
              <a:t>kjer je </a:t>
            </a:r>
            <a:r>
              <a:rPr lang="en-GB" dirty="0"/>
              <a:t>to</a:t>
            </a:r>
            <a:r>
              <a:rPr lang="sl-SI" dirty="0" smtClean="0"/>
              <a:t>mogoče</a:t>
            </a:r>
            <a:r>
              <a:rPr lang="en-GB" dirty="0" smtClean="0"/>
              <a:t>. </a:t>
            </a:r>
            <a:endParaRPr lang="sl-SI" dirty="0" smtClean="0"/>
          </a:p>
          <a:p>
            <a:r>
              <a:rPr lang="sl-SI" dirty="0" smtClean="0"/>
              <a:t>Izgradnja </a:t>
            </a:r>
            <a:r>
              <a:rPr lang="sl-SI" dirty="0" err="1" smtClean="0"/>
              <a:t>interkonekcijskih</a:t>
            </a:r>
            <a:r>
              <a:rPr lang="sl-SI" dirty="0" smtClean="0"/>
              <a:t> vodov</a:t>
            </a:r>
            <a:r>
              <a:rPr lang="en-GB" dirty="0" smtClean="0"/>
              <a:t>. </a:t>
            </a:r>
            <a:endParaRPr lang="sl-SI" dirty="0" smtClean="0"/>
          </a:p>
          <a:p>
            <a:r>
              <a:rPr lang="sl-SI" dirty="0" smtClean="0"/>
              <a:t>Uvesti </a:t>
            </a:r>
            <a:r>
              <a:rPr lang="sl-SI" dirty="0" smtClean="0">
                <a:solidFill>
                  <a:srgbClr val="C00000"/>
                </a:solidFill>
              </a:rPr>
              <a:t>distribucijski trg sistemskih storitev</a:t>
            </a:r>
            <a:r>
              <a:rPr lang="sl-SI" dirty="0" smtClean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804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6912768" cy="778098"/>
          </a:xfrm>
        </p:spPr>
        <p:txBody>
          <a:bodyPr>
            <a:normAutofit/>
          </a:bodyPr>
          <a:lstStyle/>
          <a:p>
            <a:r>
              <a:rPr lang="sl-SI" sz="4000" dirty="0" smtClean="0"/>
              <a:t>Skupina EUREL: Prioritete-3</a:t>
            </a:r>
            <a:endParaRPr lang="en-US" sz="40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sl-SI" dirty="0" smtClean="0"/>
              <a:t>Okolje in zmanjšanje</a:t>
            </a:r>
            <a:r>
              <a:rPr lang="en-GB" dirty="0" smtClean="0"/>
              <a:t> CO</a:t>
            </a:r>
            <a:r>
              <a:rPr lang="en-GB" sz="2600" dirty="0" smtClean="0"/>
              <a:t>2</a:t>
            </a:r>
            <a:r>
              <a:rPr lang="en-GB" dirty="0" smtClean="0"/>
              <a:t>:</a:t>
            </a:r>
            <a:endParaRPr lang="de-DE" dirty="0"/>
          </a:p>
          <a:p>
            <a:r>
              <a:rPr lang="sl-SI" dirty="0" smtClean="0"/>
              <a:t>Sprejeti skupaj določene cilje zmanjšanja </a:t>
            </a:r>
            <a:r>
              <a:rPr lang="en-GB" dirty="0" smtClean="0"/>
              <a:t>CO</a:t>
            </a:r>
            <a:r>
              <a:rPr lang="en-GB" sz="2600" dirty="0" smtClean="0"/>
              <a:t>2</a:t>
            </a:r>
            <a:r>
              <a:rPr lang="en-GB" dirty="0" smtClean="0"/>
              <a:t> </a:t>
            </a:r>
            <a:r>
              <a:rPr lang="sl-SI" dirty="0" smtClean="0"/>
              <a:t> za vse članice </a:t>
            </a:r>
            <a:r>
              <a:rPr lang="en-GB" dirty="0" smtClean="0"/>
              <a:t>EU </a:t>
            </a:r>
            <a:r>
              <a:rPr lang="sl-SI" dirty="0" smtClean="0"/>
              <a:t>z določenimi časovnimi roki do let </a:t>
            </a:r>
            <a:r>
              <a:rPr lang="en-GB" dirty="0" smtClean="0"/>
              <a:t>2030</a:t>
            </a:r>
            <a:r>
              <a:rPr lang="en-GB" dirty="0"/>
              <a:t>, 2040 </a:t>
            </a:r>
            <a:r>
              <a:rPr lang="sl-SI" dirty="0" smtClean="0"/>
              <a:t>in</a:t>
            </a:r>
            <a:r>
              <a:rPr lang="en-GB" dirty="0" smtClean="0"/>
              <a:t> 2050</a:t>
            </a:r>
            <a:r>
              <a:rPr lang="sl-SI" dirty="0" smtClean="0"/>
              <a:t>.</a:t>
            </a:r>
            <a:endParaRPr lang="de-DE" dirty="0"/>
          </a:p>
          <a:p>
            <a:pPr marL="0" lvl="0" indent="0">
              <a:buNone/>
            </a:pPr>
            <a:r>
              <a:rPr lang="sl-SI" dirty="0" smtClean="0"/>
              <a:t>Pravila</a:t>
            </a:r>
            <a:r>
              <a:rPr lang="en-GB" dirty="0" smtClean="0"/>
              <a:t>:</a:t>
            </a:r>
            <a:endParaRPr lang="de-DE" dirty="0"/>
          </a:p>
          <a:p>
            <a:r>
              <a:rPr lang="sl-SI" dirty="0" smtClean="0"/>
              <a:t>Prenos nacionalnih pravil in pripadajočih pravic na kompetenten organ pod nadzorom </a:t>
            </a:r>
            <a:r>
              <a:rPr lang="en-GB" dirty="0" smtClean="0"/>
              <a:t>EU</a:t>
            </a:r>
            <a:r>
              <a:rPr lang="sl-SI" dirty="0" smtClean="0"/>
              <a:t>.</a:t>
            </a:r>
            <a:endParaRPr lang="de-DE" dirty="0"/>
          </a:p>
          <a:p>
            <a:pPr marL="0" lvl="0" indent="0">
              <a:buNone/>
            </a:pPr>
            <a:r>
              <a:rPr lang="sl-SI" dirty="0" smtClean="0"/>
              <a:t>Trg zmogljivosti</a:t>
            </a:r>
            <a:r>
              <a:rPr lang="en-GB" dirty="0" smtClean="0"/>
              <a:t>:</a:t>
            </a:r>
            <a:endParaRPr lang="de-DE" dirty="0"/>
          </a:p>
          <a:p>
            <a:r>
              <a:rPr lang="sl-SI" dirty="0" smtClean="0"/>
              <a:t>Ustanoviti trg zmogljivosti na nivoju </a:t>
            </a:r>
            <a:r>
              <a:rPr lang="en-GB" dirty="0" smtClean="0"/>
              <a:t>EU </a:t>
            </a:r>
            <a:r>
              <a:rPr lang="sl-SI" dirty="0" smtClean="0"/>
              <a:t> za zagotovitev stabilnosti EES-a in za pomoč proizvodnji OVE</a:t>
            </a:r>
            <a:r>
              <a:rPr lang="en-GB" dirty="0" smtClean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705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l-SI" sz="4800" b="1" dirty="0" smtClean="0"/>
              <a:t>Hvala za pozornost!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84556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779096" cy="850106"/>
          </a:xfrm>
        </p:spPr>
        <p:txBody>
          <a:bodyPr/>
          <a:lstStyle/>
          <a:p>
            <a:r>
              <a:rPr lang="en-US" dirty="0" smtClean="0"/>
              <a:t>Vi</a:t>
            </a:r>
            <a:r>
              <a:rPr lang="sl-SI" dirty="0" smtClean="0"/>
              <a:t>z</a:t>
            </a:r>
            <a:r>
              <a:rPr lang="en-US" dirty="0" err="1" smtClean="0"/>
              <a:t>i</a:t>
            </a:r>
            <a:r>
              <a:rPr lang="sl-SI" dirty="0" smtClean="0"/>
              <a:t>ja </a:t>
            </a:r>
            <a:r>
              <a:rPr lang="sl-SI" dirty="0"/>
              <a:t>e</a:t>
            </a:r>
            <a:r>
              <a:rPr lang="en-US" dirty="0" err="1" smtClean="0"/>
              <a:t>nerg</a:t>
            </a:r>
            <a:r>
              <a:rPr lang="sl-SI" dirty="0" err="1" smtClean="0"/>
              <a:t>etske</a:t>
            </a:r>
            <a:r>
              <a:rPr lang="en-US" dirty="0" smtClean="0"/>
              <a:t> </a:t>
            </a:r>
            <a:r>
              <a:rPr lang="en-US" dirty="0" err="1" smtClean="0"/>
              <a:t>strateg</a:t>
            </a:r>
            <a:r>
              <a:rPr lang="sl-SI" dirty="0" err="1" smtClean="0"/>
              <a:t>ije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785395"/>
          </a:xfrm>
        </p:spPr>
        <p:txBody>
          <a:bodyPr>
            <a:normAutofit fontScale="77500" lnSpcReduction="20000"/>
          </a:bodyPr>
          <a:lstStyle/>
          <a:p>
            <a:r>
              <a:rPr lang="sl-SI" b="1" i="1" dirty="0" smtClean="0"/>
              <a:t>Vizija komisije </a:t>
            </a:r>
            <a:r>
              <a:rPr lang="en-US" b="1" i="1" dirty="0" smtClean="0"/>
              <a:t>EU</a:t>
            </a:r>
            <a:r>
              <a:rPr lang="en-US" dirty="0" smtClean="0"/>
              <a:t>,</a:t>
            </a:r>
          </a:p>
          <a:p>
            <a:pPr lvl="1"/>
            <a:r>
              <a:rPr lang="sl-SI" dirty="0"/>
              <a:t>z</a:t>
            </a:r>
            <a:r>
              <a:rPr lang="sl-SI" dirty="0" smtClean="0"/>
              <a:t>manjšati emisijo toplogrednih plinov za </a:t>
            </a:r>
            <a:r>
              <a:rPr lang="sl-SI" dirty="0" err="1" smtClean="0"/>
              <a:t>brezogljično</a:t>
            </a:r>
            <a:r>
              <a:rPr lang="sl-SI" dirty="0" smtClean="0"/>
              <a:t> družbo,</a:t>
            </a:r>
            <a:endParaRPr lang="en-US" dirty="0" smtClean="0"/>
          </a:p>
          <a:p>
            <a:pPr lvl="1"/>
            <a:r>
              <a:rPr lang="sl-SI" dirty="0"/>
              <a:t>s</a:t>
            </a:r>
            <a:r>
              <a:rPr lang="sl-SI" dirty="0" smtClean="0"/>
              <a:t>kupni energetski trg</a:t>
            </a:r>
            <a:r>
              <a:rPr lang="en-US" dirty="0" smtClean="0"/>
              <a:t> (</a:t>
            </a:r>
            <a:r>
              <a:rPr lang="sl-SI" dirty="0" smtClean="0"/>
              <a:t>združiti lokalne trge)</a:t>
            </a:r>
            <a:r>
              <a:rPr lang="en-US" dirty="0" smtClean="0"/>
              <a:t>,</a:t>
            </a:r>
          </a:p>
          <a:p>
            <a:pPr lvl="1"/>
            <a:r>
              <a:rPr lang="sl-SI" dirty="0">
                <a:solidFill>
                  <a:srgbClr val="C00000"/>
                </a:solidFill>
              </a:rPr>
              <a:t>p</a:t>
            </a:r>
            <a:r>
              <a:rPr lang="sl-SI" dirty="0" smtClean="0">
                <a:solidFill>
                  <a:srgbClr val="C00000"/>
                </a:solidFill>
              </a:rPr>
              <a:t>rosta </a:t>
            </a:r>
            <a:r>
              <a:rPr lang="sl-SI" dirty="0" smtClean="0">
                <a:solidFill>
                  <a:srgbClr val="C00000"/>
                </a:solidFill>
              </a:rPr>
              <a:t>izmenjava </a:t>
            </a:r>
            <a:r>
              <a:rPr lang="sl-SI" dirty="0" smtClean="0">
                <a:solidFill>
                  <a:srgbClr val="C00000"/>
                </a:solidFill>
              </a:rPr>
              <a:t>energije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(</a:t>
            </a:r>
            <a:r>
              <a:rPr lang="sl-SI" dirty="0" smtClean="0"/>
              <a:t>toda: </a:t>
            </a:r>
            <a:r>
              <a:rPr lang="en-US" dirty="0" err="1" smtClean="0">
                <a:solidFill>
                  <a:srgbClr val="C00000"/>
                </a:solidFill>
              </a:rPr>
              <a:t>ele</a:t>
            </a:r>
            <a:r>
              <a:rPr lang="sl-SI" dirty="0" err="1" smtClean="0">
                <a:solidFill>
                  <a:srgbClr val="C00000"/>
                </a:solidFill>
              </a:rPr>
              <a:t>ktrika</a:t>
            </a:r>
            <a:r>
              <a:rPr lang="sl-SI" dirty="0" smtClean="0">
                <a:solidFill>
                  <a:srgbClr val="C00000"/>
                </a:solidFill>
              </a:rPr>
              <a:t> </a:t>
            </a:r>
            <a:r>
              <a:rPr lang="sl-SI" dirty="0" smtClean="0">
                <a:solidFill>
                  <a:srgbClr val="C00000"/>
                </a:solidFill>
              </a:rPr>
              <a:t>sledi </a:t>
            </a:r>
            <a:r>
              <a:rPr lang="en-US" dirty="0" smtClean="0">
                <a:solidFill>
                  <a:srgbClr val="C00000"/>
                </a:solidFill>
              </a:rPr>
              <a:t>Ohm</a:t>
            </a:r>
            <a:r>
              <a:rPr lang="sl-SI" dirty="0" smtClean="0">
                <a:solidFill>
                  <a:srgbClr val="C00000"/>
                </a:solidFill>
              </a:rPr>
              <a:t>u in zakonoma </a:t>
            </a:r>
            <a:r>
              <a:rPr lang="en-US" dirty="0" smtClean="0">
                <a:solidFill>
                  <a:srgbClr val="C00000"/>
                </a:solidFill>
              </a:rPr>
              <a:t>Kirchhoff</a:t>
            </a:r>
            <a:r>
              <a:rPr lang="sl-SI" dirty="0" err="1" smtClean="0">
                <a:solidFill>
                  <a:srgbClr val="C00000"/>
                </a:solidFill>
              </a:rPr>
              <a:t>ovima</a:t>
            </a:r>
            <a:r>
              <a:rPr lang="sl-SI" dirty="0" smtClean="0">
                <a:solidFill>
                  <a:srgbClr val="C00000"/>
                </a:solidFill>
              </a:rPr>
              <a:t>, </a:t>
            </a:r>
            <a:r>
              <a:rPr lang="sl-SI" b="1" dirty="0" smtClean="0">
                <a:solidFill>
                  <a:srgbClr val="C00000"/>
                </a:solidFill>
              </a:rPr>
              <a:t>trga pa ni, če ne morete dostaviti blaga</a:t>
            </a:r>
            <a:r>
              <a:rPr lang="sl-SI" dirty="0" smtClean="0">
                <a:solidFill>
                  <a:srgbClr val="C00000"/>
                </a:solidFill>
              </a:rPr>
              <a:t>!</a:t>
            </a:r>
            <a:r>
              <a:rPr lang="en-US" dirty="0" smtClean="0"/>
              <a:t>),</a:t>
            </a:r>
            <a:endParaRPr lang="en-US" dirty="0" smtClean="0"/>
          </a:p>
          <a:p>
            <a:pPr lvl="1"/>
            <a:r>
              <a:rPr lang="sl-SI" dirty="0"/>
              <a:t>p</a:t>
            </a:r>
            <a:r>
              <a:rPr lang="sl-SI" dirty="0" smtClean="0"/>
              <a:t>ovečati </a:t>
            </a:r>
            <a:r>
              <a:rPr lang="sl-SI" dirty="0" smtClean="0"/>
              <a:t>zmogljivost </a:t>
            </a:r>
            <a:r>
              <a:rPr lang="sl-SI" dirty="0" err="1" smtClean="0"/>
              <a:t>interkonekcij</a:t>
            </a:r>
            <a:r>
              <a:rPr lang="sl-SI" dirty="0" smtClean="0"/>
              <a:t>,</a:t>
            </a:r>
            <a:endParaRPr lang="en-US" dirty="0" smtClean="0"/>
          </a:p>
          <a:p>
            <a:r>
              <a:rPr lang="sl-SI" b="1" i="1" dirty="0" smtClean="0"/>
              <a:t>Vizija držav članic</a:t>
            </a:r>
            <a:r>
              <a:rPr lang="en-US" dirty="0" smtClean="0"/>
              <a:t>:</a:t>
            </a:r>
          </a:p>
          <a:p>
            <a:pPr lvl="1"/>
            <a:r>
              <a:rPr lang="sl-SI" b="1" dirty="0">
                <a:solidFill>
                  <a:srgbClr val="C00000"/>
                </a:solidFill>
              </a:rPr>
              <a:t>p</a:t>
            </a:r>
            <a:r>
              <a:rPr lang="sl-SI" b="1" dirty="0" smtClean="0">
                <a:solidFill>
                  <a:srgbClr val="C00000"/>
                </a:solidFill>
              </a:rPr>
              <a:t>riprave za pokrivanje domačih potreb odjemalcev</a:t>
            </a:r>
            <a:r>
              <a:rPr lang="en-US" dirty="0" smtClean="0"/>
              <a:t>,</a:t>
            </a:r>
          </a:p>
          <a:p>
            <a:pPr lvl="1"/>
            <a:r>
              <a:rPr lang="sl-SI" dirty="0"/>
              <a:t>z</a:t>
            </a:r>
            <a:r>
              <a:rPr lang="sl-SI" dirty="0" smtClean="0"/>
              <a:t>agotoviti sprejemljive cene odjemalcem</a:t>
            </a:r>
            <a:r>
              <a:rPr lang="en-US" dirty="0" smtClean="0"/>
              <a:t>,</a:t>
            </a:r>
          </a:p>
          <a:p>
            <a:pPr lvl="1"/>
            <a:r>
              <a:rPr lang="sl-SI" dirty="0">
                <a:solidFill>
                  <a:srgbClr val="C00000"/>
                </a:solidFill>
              </a:rPr>
              <a:t>d</a:t>
            </a:r>
            <a:r>
              <a:rPr lang="sl-SI" dirty="0" smtClean="0">
                <a:solidFill>
                  <a:srgbClr val="C00000"/>
                </a:solidFill>
              </a:rPr>
              <a:t>oseči pravico do izrabe lastnih energetskih virov</a:t>
            </a:r>
            <a:r>
              <a:rPr lang="en-US" dirty="0" smtClean="0"/>
              <a:t>,</a:t>
            </a:r>
          </a:p>
          <a:p>
            <a:pPr lvl="1"/>
            <a:r>
              <a:rPr lang="sl-SI" dirty="0" smtClean="0"/>
              <a:t>Poskusiti zadovoljiti načrte EU komisije</a:t>
            </a:r>
            <a:r>
              <a:rPr lang="en-US" dirty="0" smtClean="0"/>
              <a:t>.</a:t>
            </a:r>
            <a:endParaRPr lang="sl-SI" dirty="0" smtClean="0"/>
          </a:p>
          <a:p>
            <a:pPr lvl="1"/>
            <a:endParaRPr lang="sl-SI" dirty="0" smtClean="0"/>
          </a:p>
          <a:p>
            <a:pPr marL="0" indent="0">
              <a:buNone/>
            </a:pPr>
            <a:r>
              <a:rPr lang="sl-SI" b="1" dirty="0" smtClean="0">
                <a:solidFill>
                  <a:srgbClr val="FF0000"/>
                </a:solidFill>
              </a:rPr>
              <a:t>Glavni problem: pomanjkanje vizije EU za razvoj skupnega </a:t>
            </a:r>
            <a:r>
              <a:rPr lang="sl-SI" b="1" dirty="0" smtClean="0">
                <a:solidFill>
                  <a:srgbClr val="FF0000"/>
                </a:solidFill>
              </a:rPr>
              <a:t>EES</a:t>
            </a:r>
            <a:r>
              <a:rPr lang="sl-SI" b="1" dirty="0" smtClean="0">
                <a:solidFill>
                  <a:srgbClr val="C00000"/>
                </a:solidFill>
              </a:rPr>
              <a:t>.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098" name="Picture 12" descr="EUREL_Colour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1395536"/>
            <a:ext cx="22002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681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116632"/>
            <a:ext cx="7164288" cy="562074"/>
          </a:xfrm>
        </p:spPr>
        <p:txBody>
          <a:bodyPr>
            <a:noAutofit/>
          </a:bodyPr>
          <a:lstStyle/>
          <a:p>
            <a:r>
              <a:rPr lang="sl-SI" sz="3600" b="1" dirty="0" smtClean="0"/>
              <a:t>Načrt proizvodnih virov: ENTSO-E</a:t>
            </a:r>
            <a:endParaRPr lang="de-DE" sz="36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251520" y="836712"/>
            <a:ext cx="8784976" cy="59046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l-SI" sz="2400" dirty="0" smtClean="0"/>
              <a:t>Odgovoren za prenos elektrike, </a:t>
            </a:r>
            <a:r>
              <a:rPr lang="sl-SI" sz="2400" b="1" dirty="0" smtClean="0"/>
              <a:t>ker trg tega ne </a:t>
            </a:r>
            <a:r>
              <a:rPr lang="sl-SI" sz="2400" b="1" dirty="0" smtClean="0"/>
              <a:t>zmore</a:t>
            </a:r>
            <a:r>
              <a:rPr lang="en-US" sz="2400" dirty="0" smtClean="0">
                <a:solidFill>
                  <a:srgbClr val="C00000"/>
                </a:solidFill>
              </a:rPr>
              <a:t>,</a:t>
            </a:r>
            <a:endParaRPr lang="en-US" sz="24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sl-SI" sz="2400" dirty="0" smtClean="0"/>
              <a:t>Sledi svojim desetim zapovedim</a:t>
            </a:r>
            <a:r>
              <a:rPr lang="en-US" sz="2400" dirty="0" smtClean="0"/>
              <a:t>,</a:t>
            </a:r>
          </a:p>
          <a:p>
            <a:pPr marL="0" indent="0">
              <a:buNone/>
            </a:pPr>
            <a:r>
              <a:rPr lang="sl-SI" sz="2400" b="1" dirty="0" smtClean="0">
                <a:solidFill>
                  <a:srgbClr val="C00000"/>
                </a:solidFill>
              </a:rPr>
              <a:t>Omogoča energetsko strukturo članicam EU in politiko sigurnosti dobave  glede na ključno različnost obstoječih energetskih virov v članicah</a:t>
            </a:r>
            <a:r>
              <a:rPr lang="en-US" sz="2400" dirty="0" smtClean="0">
                <a:solidFill>
                  <a:srgbClr val="C00000"/>
                </a:solidFill>
              </a:rPr>
              <a:t>:</a:t>
            </a:r>
          </a:p>
          <a:p>
            <a:r>
              <a:rPr lang="sl-SI" sz="2400" dirty="0" smtClean="0"/>
              <a:t>Članice s pretežnimi</a:t>
            </a:r>
            <a:r>
              <a:rPr lang="en-US" sz="2400" dirty="0" smtClean="0"/>
              <a:t>: </a:t>
            </a:r>
          </a:p>
          <a:p>
            <a:pPr lvl="1"/>
            <a:r>
              <a:rPr lang="sl-SI" sz="2000" dirty="0"/>
              <a:t>r</a:t>
            </a:r>
            <a:r>
              <a:rPr lang="sl-SI" sz="2000" dirty="0" smtClean="0"/>
              <a:t>ezervami premoga ali</a:t>
            </a:r>
            <a:endParaRPr lang="en-US" sz="2000" dirty="0" smtClean="0"/>
          </a:p>
          <a:p>
            <a:pPr lvl="1"/>
            <a:r>
              <a:rPr lang="sl-SI" sz="2000" dirty="0" smtClean="0"/>
              <a:t>jedrskimi  elektrarnami ali</a:t>
            </a:r>
            <a:endParaRPr lang="en-US" sz="2000" dirty="0" smtClean="0"/>
          </a:p>
          <a:p>
            <a:pPr lvl="1"/>
            <a:r>
              <a:rPr lang="sl-SI" sz="2000" dirty="0" smtClean="0"/>
              <a:t>Z visokim deležem OVE ali </a:t>
            </a:r>
            <a:endParaRPr lang="en-US" sz="2000" dirty="0" smtClean="0"/>
          </a:p>
          <a:p>
            <a:pPr lvl="1"/>
            <a:r>
              <a:rPr lang="sl-SI" sz="2000" dirty="0"/>
              <a:t>n</a:t>
            </a:r>
            <a:r>
              <a:rPr lang="sl-SI" sz="2000" dirty="0" smtClean="0"/>
              <a:t>izkimi vrednostmi OVE:</a:t>
            </a:r>
            <a:r>
              <a:rPr lang="en-US" sz="2000" dirty="0" smtClean="0"/>
              <a:t> </a:t>
            </a:r>
            <a:endParaRPr lang="sl-SI" sz="2000" dirty="0" smtClean="0"/>
          </a:p>
          <a:p>
            <a:pPr lvl="2"/>
            <a:r>
              <a:rPr lang="sl-SI" sz="1900" dirty="0" smtClean="0"/>
              <a:t>nizke razpoložljivosti </a:t>
            </a:r>
            <a:r>
              <a:rPr lang="en-US" sz="1900" dirty="0" smtClean="0"/>
              <a:t>(70 – 107 </a:t>
            </a:r>
            <a:r>
              <a:rPr lang="sl-SI" sz="1900" dirty="0" smtClean="0"/>
              <a:t>sončnih dni</a:t>
            </a:r>
            <a:r>
              <a:rPr lang="en-US" sz="1900" dirty="0" smtClean="0"/>
              <a:t>)</a:t>
            </a:r>
            <a:r>
              <a:rPr lang="sl-SI" sz="1900" dirty="0" smtClean="0"/>
              <a:t> ali</a:t>
            </a:r>
            <a:r>
              <a:rPr lang="en-US" sz="1900" dirty="0" smtClean="0"/>
              <a:t> </a:t>
            </a:r>
          </a:p>
          <a:p>
            <a:pPr lvl="2"/>
            <a:r>
              <a:rPr lang="sl-SI" sz="1900" dirty="0"/>
              <a:t>m</a:t>
            </a:r>
            <a:r>
              <a:rPr lang="sl-SI" sz="1900" dirty="0" smtClean="0"/>
              <a:t>alo vetra ali</a:t>
            </a:r>
          </a:p>
          <a:p>
            <a:pPr lvl="2"/>
            <a:r>
              <a:rPr lang="sl-SI" sz="1900" dirty="0"/>
              <a:t>k</a:t>
            </a:r>
            <a:r>
              <a:rPr lang="sl-SI" sz="1900" dirty="0" smtClean="0"/>
              <a:t>ombiniranimi omejitvami.</a:t>
            </a:r>
            <a:endParaRPr lang="en-US" sz="1900" dirty="0" smtClean="0"/>
          </a:p>
          <a:p>
            <a:r>
              <a:rPr lang="sl-SI" sz="2400" dirty="0" smtClean="0"/>
              <a:t>Pri ekstremno visokih podporah vetrni energiji ene od članic</a:t>
            </a:r>
            <a:r>
              <a:rPr lang="en-US" sz="2400" dirty="0" smtClean="0"/>
              <a:t>:</a:t>
            </a:r>
          </a:p>
          <a:p>
            <a:pPr lvl="1"/>
            <a:r>
              <a:rPr lang="sl-SI" sz="2000" dirty="0"/>
              <a:t>p</a:t>
            </a:r>
            <a:r>
              <a:rPr lang="sl-SI" sz="2000" dirty="0" smtClean="0"/>
              <a:t>otiskanje cene elektrike pod </a:t>
            </a:r>
            <a:r>
              <a:rPr lang="en-US" sz="2000" dirty="0" smtClean="0"/>
              <a:t>40EUR/</a:t>
            </a:r>
            <a:r>
              <a:rPr lang="en-US" sz="2000" dirty="0" err="1" smtClean="0"/>
              <a:t>MWh</a:t>
            </a:r>
            <a:r>
              <a:rPr lang="en-US" sz="2000" dirty="0" smtClean="0"/>
              <a:t>,</a:t>
            </a:r>
          </a:p>
          <a:p>
            <a:pPr lvl="1"/>
            <a:r>
              <a:rPr lang="sl-SI" sz="2000" dirty="0"/>
              <a:t>p</a:t>
            </a:r>
            <a:r>
              <a:rPr lang="sl-SI" sz="2000" dirty="0" smtClean="0"/>
              <a:t>raktično </a:t>
            </a:r>
            <a:r>
              <a:rPr lang="sl-SI" sz="2000" b="1" dirty="0" smtClean="0"/>
              <a:t>izničenje vloge trga elektrike</a:t>
            </a:r>
            <a:r>
              <a:rPr lang="en-US" sz="2000" dirty="0" smtClean="0"/>
              <a:t>,</a:t>
            </a:r>
          </a:p>
          <a:p>
            <a:pPr lvl="1"/>
            <a:r>
              <a:rPr lang="sl-SI" sz="2000" dirty="0" smtClean="0">
                <a:solidFill>
                  <a:srgbClr val="C00000"/>
                </a:solidFill>
              </a:rPr>
              <a:t>Rast </a:t>
            </a:r>
            <a:r>
              <a:rPr lang="sl-SI" sz="2000" dirty="0" smtClean="0">
                <a:solidFill>
                  <a:srgbClr val="C00000"/>
                </a:solidFill>
              </a:rPr>
              <a:t>cen elektrike odjemalcem za podporo OVE</a:t>
            </a:r>
            <a:r>
              <a:rPr lang="sl-SI" sz="2000" dirty="0" smtClean="0"/>
              <a:t>.</a:t>
            </a:r>
            <a:endParaRPr lang="en-US" sz="2000" dirty="0" smtClean="0"/>
          </a:p>
          <a:p>
            <a:r>
              <a:rPr lang="sl-SI" sz="2400" b="1" dirty="0" smtClean="0">
                <a:solidFill>
                  <a:srgbClr val="C00000"/>
                </a:solidFill>
              </a:rPr>
              <a:t>Kako ustvariti skupen trg v takšni situaciji</a:t>
            </a:r>
            <a:r>
              <a:rPr lang="en-US" sz="2400" b="1" dirty="0" smtClean="0">
                <a:solidFill>
                  <a:srgbClr val="C00000"/>
                </a:solidFill>
              </a:rPr>
              <a:t>??</a:t>
            </a:r>
          </a:p>
        </p:txBody>
      </p:sp>
    </p:spTree>
    <p:extLst>
      <p:ext uri="{BB962C8B-B14F-4D97-AF65-F5344CB8AC3E}">
        <p14:creationId xmlns:p14="http://schemas.microsoft.com/office/powerpoint/2010/main" val="377384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55160" cy="706090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Problemi OVE</a:t>
            </a:r>
            <a:endParaRPr lang="en-US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1124744"/>
            <a:ext cx="8496944" cy="5256584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N</a:t>
            </a:r>
            <a:r>
              <a:rPr lang="sl-SI" sz="2400" dirty="0" err="1" smtClean="0"/>
              <a:t>iso</a:t>
            </a:r>
            <a:r>
              <a:rPr lang="sl-SI" sz="2400" dirty="0" smtClean="0"/>
              <a:t> enakomerno porazdeljeni</a:t>
            </a:r>
            <a:r>
              <a:rPr lang="en-US" sz="2400" dirty="0" smtClean="0"/>
              <a:t>,</a:t>
            </a:r>
          </a:p>
          <a:p>
            <a:r>
              <a:rPr lang="sl-SI" sz="2400" dirty="0" smtClean="0"/>
              <a:t>Potrebujejo prenosno omrežje za prenos elektrike do centrov odjema,</a:t>
            </a:r>
            <a:endParaRPr lang="en-US" sz="2400" dirty="0" smtClean="0"/>
          </a:p>
          <a:p>
            <a:r>
              <a:rPr lang="sl-SI" sz="2400" b="1" dirty="0" smtClean="0"/>
              <a:t>Velika </a:t>
            </a:r>
            <a:r>
              <a:rPr lang="sl-SI" sz="2400" b="1" dirty="0" err="1" smtClean="0"/>
              <a:t>nihajnost</a:t>
            </a:r>
            <a:r>
              <a:rPr lang="sl-SI" sz="2400" b="1" dirty="0" smtClean="0"/>
              <a:t> in nezanesljivost </a:t>
            </a:r>
            <a:r>
              <a:rPr lang="sl-SI" sz="2400" dirty="0" smtClean="0"/>
              <a:t>– potrebujejo hranilnike</a:t>
            </a:r>
            <a:r>
              <a:rPr lang="en-US" sz="2400" dirty="0" smtClean="0"/>
              <a:t>,</a:t>
            </a:r>
          </a:p>
          <a:p>
            <a:r>
              <a:rPr lang="sl-SI" sz="2400" dirty="0" smtClean="0"/>
              <a:t>Vetrne elektrarne</a:t>
            </a:r>
            <a:r>
              <a:rPr lang="en-US" sz="2400" dirty="0" smtClean="0"/>
              <a:t>:</a:t>
            </a:r>
          </a:p>
          <a:p>
            <a:pPr lvl="1"/>
            <a:r>
              <a:rPr lang="sl-SI" sz="2000" dirty="0"/>
              <a:t>o</a:t>
            </a:r>
            <a:r>
              <a:rPr lang="sl-SI" sz="2000" dirty="0" smtClean="0"/>
              <a:t>ddaljene od centrov porabe</a:t>
            </a:r>
            <a:r>
              <a:rPr lang="en-US" sz="2000" dirty="0" smtClean="0"/>
              <a:t>,</a:t>
            </a:r>
          </a:p>
          <a:p>
            <a:pPr lvl="1"/>
            <a:r>
              <a:rPr lang="sl-SI" sz="2000" dirty="0" smtClean="0">
                <a:solidFill>
                  <a:srgbClr val="C00000"/>
                </a:solidFill>
              </a:rPr>
              <a:t>Napovedovanje obratovanja</a:t>
            </a:r>
            <a:r>
              <a:rPr lang="en-US" sz="2000" dirty="0" smtClean="0"/>
              <a:t>,</a:t>
            </a:r>
            <a:endParaRPr lang="en-US" sz="2000" dirty="0" smtClean="0"/>
          </a:p>
          <a:p>
            <a:pPr lvl="1"/>
            <a:r>
              <a:rPr lang="sl-SI" sz="2000" dirty="0"/>
              <a:t>p</a:t>
            </a:r>
            <a:r>
              <a:rPr lang="sl-SI" sz="2000" dirty="0" smtClean="0"/>
              <a:t>otrebujejo ojačenje omrežja</a:t>
            </a:r>
            <a:r>
              <a:rPr lang="en-US" sz="2000" dirty="0" smtClean="0"/>
              <a:t>.</a:t>
            </a:r>
          </a:p>
          <a:p>
            <a:r>
              <a:rPr lang="sl-SI" sz="2400" dirty="0" smtClean="0"/>
              <a:t>Foto-napetostni </a:t>
            </a:r>
            <a:r>
              <a:rPr lang="sl-SI" sz="2400" dirty="0" smtClean="0"/>
              <a:t>viri</a:t>
            </a:r>
            <a:r>
              <a:rPr lang="en-US" sz="2400" dirty="0" smtClean="0"/>
              <a:t>: </a:t>
            </a:r>
          </a:p>
          <a:p>
            <a:pPr lvl="1"/>
            <a:r>
              <a:rPr lang="sl-SI" sz="2000" dirty="0"/>
              <a:t>o</a:t>
            </a:r>
            <a:r>
              <a:rPr lang="sl-SI" sz="2000" dirty="0" smtClean="0"/>
              <a:t>mejitve trajanja in intenzivnosti svetlobe</a:t>
            </a:r>
            <a:r>
              <a:rPr lang="en-US" sz="2000" dirty="0" smtClean="0"/>
              <a:t>,</a:t>
            </a:r>
          </a:p>
          <a:p>
            <a:pPr lvl="1"/>
            <a:r>
              <a:rPr lang="sl-SI" sz="2000" dirty="0" smtClean="0"/>
              <a:t>Odvisnost od vremena</a:t>
            </a:r>
            <a:r>
              <a:rPr lang="en-US" sz="2000" dirty="0" smtClean="0"/>
              <a:t>,</a:t>
            </a:r>
          </a:p>
          <a:p>
            <a:r>
              <a:rPr lang="sl-SI" sz="2400" dirty="0" smtClean="0"/>
              <a:t>Pomanjkanje </a:t>
            </a:r>
            <a:r>
              <a:rPr lang="sl-SI" sz="2400" dirty="0" smtClean="0"/>
              <a:t>vztrajnosti– zmanjšanje števila obratujočih agregatov</a:t>
            </a:r>
            <a:r>
              <a:rPr lang="en-US" sz="2400" dirty="0" smtClean="0"/>
              <a:t>,</a:t>
            </a:r>
          </a:p>
          <a:p>
            <a:r>
              <a:rPr lang="sl-SI" sz="2400" b="1" dirty="0" smtClean="0">
                <a:solidFill>
                  <a:srgbClr val="C00000"/>
                </a:solidFill>
              </a:rPr>
              <a:t>OVE več od </a:t>
            </a:r>
            <a:r>
              <a:rPr lang="en-US" sz="2400" b="1" dirty="0" smtClean="0">
                <a:solidFill>
                  <a:srgbClr val="C00000"/>
                </a:solidFill>
              </a:rPr>
              <a:t>100 % </a:t>
            </a:r>
            <a:r>
              <a:rPr lang="sl-SI" sz="2400" b="1" dirty="0" smtClean="0">
                <a:solidFill>
                  <a:srgbClr val="C00000"/>
                </a:solidFill>
              </a:rPr>
              <a:t>porabe vprašljiv</a:t>
            </a:r>
            <a:r>
              <a:rPr lang="sl-SI" sz="2400" dirty="0" smtClean="0"/>
              <a:t>?</a:t>
            </a:r>
            <a:endParaRPr lang="en-US" sz="2400" dirty="0" smtClean="0"/>
          </a:p>
          <a:p>
            <a:r>
              <a:rPr lang="sl-SI" sz="2400" b="1" dirty="0" smtClean="0">
                <a:solidFill>
                  <a:srgbClr val="C00000"/>
                </a:solidFill>
              </a:rPr>
              <a:t>Podporne sheme je treba drastično omejiti</a:t>
            </a:r>
            <a:r>
              <a:rPr lang="en-US" sz="2400" b="1" dirty="0" smtClean="0">
                <a:solidFill>
                  <a:srgbClr val="C00000"/>
                </a:solidFill>
              </a:rPr>
              <a:t>!</a:t>
            </a:r>
          </a:p>
          <a:p>
            <a:r>
              <a:rPr lang="sl-SI" sz="2800" b="1" dirty="0" smtClean="0"/>
              <a:t>Nujen razvoj shranjevanja elektrike in tehnologije naprednih omrežij</a:t>
            </a:r>
            <a:r>
              <a:rPr lang="en-US" sz="2800" b="1" dirty="0" smtClean="0"/>
              <a:t>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52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 Gubina</a:t>
            </a:r>
            <a:endParaRPr lang="en-US"/>
          </a:p>
        </p:txBody>
      </p:sp>
      <p:cxnSp>
        <p:nvCxnSpPr>
          <p:cNvPr id="6" name="Raven puščični povezovalnik 5"/>
          <p:cNvCxnSpPr/>
          <p:nvPr/>
        </p:nvCxnSpPr>
        <p:spPr>
          <a:xfrm flipH="1" flipV="1">
            <a:off x="1259632" y="548680"/>
            <a:ext cx="72008" cy="47525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en puščični povezovalnik 7"/>
          <p:cNvCxnSpPr/>
          <p:nvPr/>
        </p:nvCxnSpPr>
        <p:spPr>
          <a:xfrm>
            <a:off x="1331640" y="5301208"/>
            <a:ext cx="73448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ostoročno 9"/>
          <p:cNvSpPr/>
          <p:nvPr/>
        </p:nvSpPr>
        <p:spPr>
          <a:xfrm>
            <a:off x="1270660" y="841433"/>
            <a:ext cx="2435136" cy="4459776"/>
          </a:xfrm>
          <a:custGeom>
            <a:avLst/>
            <a:gdLst>
              <a:gd name="connsiteX0" fmla="*/ 0 w 2435136"/>
              <a:gd name="connsiteY0" fmla="*/ 96719 h 4572877"/>
              <a:gd name="connsiteX1" fmla="*/ 380010 w 2435136"/>
              <a:gd name="connsiteY1" fmla="*/ 286724 h 4572877"/>
              <a:gd name="connsiteX2" fmla="*/ 1389413 w 2435136"/>
              <a:gd name="connsiteY2" fmla="*/ 2507410 h 4572877"/>
              <a:gd name="connsiteX3" fmla="*/ 2291937 w 2435136"/>
              <a:gd name="connsiteY3" fmla="*/ 3837446 h 4572877"/>
              <a:gd name="connsiteX4" fmla="*/ 2422566 w 2435136"/>
              <a:gd name="connsiteY4" fmla="*/ 4526215 h 4572877"/>
              <a:gd name="connsiteX5" fmla="*/ 2422566 w 2435136"/>
              <a:gd name="connsiteY5" fmla="*/ 4454963 h 4572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35136" h="4572877">
                <a:moveTo>
                  <a:pt x="0" y="96719"/>
                </a:moveTo>
                <a:cubicBezTo>
                  <a:pt x="74220" y="-9170"/>
                  <a:pt x="148441" y="-115058"/>
                  <a:pt x="380010" y="286724"/>
                </a:cubicBezTo>
                <a:cubicBezTo>
                  <a:pt x="611579" y="688506"/>
                  <a:pt x="1070759" y="1915623"/>
                  <a:pt x="1389413" y="2507410"/>
                </a:cubicBezTo>
                <a:cubicBezTo>
                  <a:pt x="1708067" y="3099197"/>
                  <a:pt x="2119745" y="3500979"/>
                  <a:pt x="2291937" y="3837446"/>
                </a:cubicBezTo>
                <a:cubicBezTo>
                  <a:pt x="2464129" y="4173913"/>
                  <a:pt x="2400795" y="4423296"/>
                  <a:pt x="2422566" y="4526215"/>
                </a:cubicBezTo>
                <a:cubicBezTo>
                  <a:pt x="2444338" y="4629135"/>
                  <a:pt x="2433452" y="4542049"/>
                  <a:pt x="2422566" y="4454963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rostoročno 14"/>
          <p:cNvSpPr/>
          <p:nvPr/>
        </p:nvSpPr>
        <p:spPr>
          <a:xfrm>
            <a:off x="1282535" y="1084094"/>
            <a:ext cx="6645408" cy="4217114"/>
          </a:xfrm>
          <a:custGeom>
            <a:avLst/>
            <a:gdLst>
              <a:gd name="connsiteX0" fmla="*/ 0 w 6645408"/>
              <a:gd name="connsiteY0" fmla="*/ 0 h 2926406"/>
              <a:gd name="connsiteX1" fmla="*/ 320634 w 6645408"/>
              <a:gd name="connsiteY1" fmla="*/ 676894 h 2926406"/>
              <a:gd name="connsiteX2" fmla="*/ 1413164 w 6645408"/>
              <a:gd name="connsiteY2" fmla="*/ 1686296 h 2926406"/>
              <a:gd name="connsiteX3" fmla="*/ 4940135 w 6645408"/>
              <a:gd name="connsiteY3" fmla="*/ 1995055 h 2926406"/>
              <a:gd name="connsiteX4" fmla="*/ 6293922 w 6645408"/>
              <a:gd name="connsiteY4" fmla="*/ 2291938 h 2926406"/>
              <a:gd name="connsiteX5" fmla="*/ 6614556 w 6645408"/>
              <a:gd name="connsiteY5" fmla="*/ 2885704 h 2926406"/>
              <a:gd name="connsiteX6" fmla="*/ 6614556 w 6645408"/>
              <a:gd name="connsiteY6" fmla="*/ 2826327 h 2926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45408" h="2926406">
                <a:moveTo>
                  <a:pt x="0" y="0"/>
                </a:moveTo>
                <a:cubicBezTo>
                  <a:pt x="42553" y="197922"/>
                  <a:pt x="85107" y="395845"/>
                  <a:pt x="320634" y="676894"/>
                </a:cubicBezTo>
                <a:cubicBezTo>
                  <a:pt x="556161" y="957943"/>
                  <a:pt x="643247" y="1466602"/>
                  <a:pt x="1413164" y="1686296"/>
                </a:cubicBezTo>
                <a:cubicBezTo>
                  <a:pt x="2183081" y="1905990"/>
                  <a:pt x="4126675" y="1894115"/>
                  <a:pt x="4940135" y="1995055"/>
                </a:cubicBezTo>
                <a:cubicBezTo>
                  <a:pt x="5753595" y="2095995"/>
                  <a:pt x="6014852" y="2143496"/>
                  <a:pt x="6293922" y="2291938"/>
                </a:cubicBezTo>
                <a:cubicBezTo>
                  <a:pt x="6572992" y="2440380"/>
                  <a:pt x="6561117" y="2796639"/>
                  <a:pt x="6614556" y="2885704"/>
                </a:cubicBezTo>
                <a:cubicBezTo>
                  <a:pt x="6667995" y="2974769"/>
                  <a:pt x="6641275" y="2900548"/>
                  <a:pt x="6614556" y="282632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oljeZBesedilom 15"/>
          <p:cNvSpPr txBox="1"/>
          <p:nvPr/>
        </p:nvSpPr>
        <p:spPr>
          <a:xfrm>
            <a:off x="7596336" y="53732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8760 h</a:t>
            </a:r>
            <a:endParaRPr lang="en-US" dirty="0"/>
          </a:p>
        </p:txBody>
      </p:sp>
      <p:sp>
        <p:nvSpPr>
          <p:cNvPr id="17" name="PoljeZBesedilom 16"/>
          <p:cNvSpPr txBox="1"/>
          <p:nvPr/>
        </p:nvSpPr>
        <p:spPr>
          <a:xfrm>
            <a:off x="3237744" y="53732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2760 h</a:t>
            </a:r>
            <a:endParaRPr lang="en-US" dirty="0"/>
          </a:p>
        </p:txBody>
      </p:sp>
      <p:sp>
        <p:nvSpPr>
          <p:cNvPr id="18" name="PoljeZBesedilom 17"/>
          <p:cNvSpPr txBox="1"/>
          <p:nvPr/>
        </p:nvSpPr>
        <p:spPr>
          <a:xfrm>
            <a:off x="899592" y="17934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MW</a:t>
            </a:r>
            <a:endParaRPr lang="en-US" dirty="0"/>
          </a:p>
        </p:txBody>
      </p:sp>
      <p:sp>
        <p:nvSpPr>
          <p:cNvPr id="19" name="PoljeZBesedilom 18"/>
          <p:cNvSpPr txBox="1"/>
          <p:nvPr/>
        </p:nvSpPr>
        <p:spPr>
          <a:xfrm>
            <a:off x="323528" y="227352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2,7 MW</a:t>
            </a:r>
            <a:endParaRPr lang="en-US" dirty="0"/>
          </a:p>
        </p:txBody>
      </p:sp>
      <p:sp>
        <p:nvSpPr>
          <p:cNvPr id="20" name="PoljeZBesedilom 19"/>
          <p:cNvSpPr txBox="1"/>
          <p:nvPr/>
        </p:nvSpPr>
        <p:spPr>
          <a:xfrm>
            <a:off x="308720" y="656767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4,2 MW</a:t>
            </a:r>
            <a:endParaRPr lang="en-US" dirty="0"/>
          </a:p>
        </p:txBody>
      </p:sp>
      <p:sp>
        <p:nvSpPr>
          <p:cNvPr id="21" name="Prostoročno 20"/>
          <p:cNvSpPr/>
          <p:nvPr/>
        </p:nvSpPr>
        <p:spPr>
          <a:xfrm>
            <a:off x="1282535" y="2838444"/>
            <a:ext cx="1132037" cy="2462764"/>
          </a:xfrm>
          <a:custGeom>
            <a:avLst/>
            <a:gdLst>
              <a:gd name="connsiteX0" fmla="*/ 0 w 1132037"/>
              <a:gd name="connsiteY0" fmla="*/ 0 h 2462764"/>
              <a:gd name="connsiteX1" fmla="*/ 273133 w 1132037"/>
              <a:gd name="connsiteY1" fmla="*/ 676893 h 2462764"/>
              <a:gd name="connsiteX2" fmla="*/ 771896 w 1132037"/>
              <a:gd name="connsiteY2" fmla="*/ 1033153 h 2462764"/>
              <a:gd name="connsiteX3" fmla="*/ 1104405 w 1132037"/>
              <a:gd name="connsiteY3" fmla="*/ 2137558 h 2462764"/>
              <a:gd name="connsiteX4" fmla="*/ 1056904 w 1132037"/>
              <a:gd name="connsiteY4" fmla="*/ 2458192 h 2462764"/>
              <a:gd name="connsiteX5" fmla="*/ 1128156 w 1132037"/>
              <a:gd name="connsiteY5" fmla="*/ 2327563 h 2462764"/>
              <a:gd name="connsiteX6" fmla="*/ 1116281 w 1132037"/>
              <a:gd name="connsiteY6" fmla="*/ 2339439 h 246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32037" h="2462764">
                <a:moveTo>
                  <a:pt x="0" y="0"/>
                </a:moveTo>
                <a:cubicBezTo>
                  <a:pt x="72242" y="252350"/>
                  <a:pt x="144484" y="504701"/>
                  <a:pt x="273133" y="676893"/>
                </a:cubicBezTo>
                <a:cubicBezTo>
                  <a:pt x="401782" y="849085"/>
                  <a:pt x="633351" y="789709"/>
                  <a:pt x="771896" y="1033153"/>
                </a:cubicBezTo>
                <a:cubicBezTo>
                  <a:pt x="910441" y="1276597"/>
                  <a:pt x="1056904" y="1900052"/>
                  <a:pt x="1104405" y="2137558"/>
                </a:cubicBezTo>
                <a:cubicBezTo>
                  <a:pt x="1151906" y="2375065"/>
                  <a:pt x="1052946" y="2426525"/>
                  <a:pt x="1056904" y="2458192"/>
                </a:cubicBezTo>
                <a:cubicBezTo>
                  <a:pt x="1060862" y="2489859"/>
                  <a:pt x="1118260" y="2347355"/>
                  <a:pt x="1128156" y="2327563"/>
                </a:cubicBezTo>
                <a:cubicBezTo>
                  <a:pt x="1138052" y="2307771"/>
                  <a:pt x="1127166" y="2323605"/>
                  <a:pt x="1116281" y="2339439"/>
                </a:cubicBezTo>
              </a:path>
            </a:pathLst>
          </a:cu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PoljeZBesedilom 23"/>
          <p:cNvSpPr txBox="1"/>
          <p:nvPr/>
        </p:nvSpPr>
        <p:spPr>
          <a:xfrm>
            <a:off x="3394786" y="698155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FN</a:t>
            </a:r>
            <a:endParaRPr lang="en-US" dirty="0"/>
          </a:p>
        </p:txBody>
      </p:sp>
      <p:sp>
        <p:nvSpPr>
          <p:cNvPr id="26" name="PoljeZBesedilom 25"/>
          <p:cNvSpPr txBox="1"/>
          <p:nvPr/>
        </p:nvSpPr>
        <p:spPr>
          <a:xfrm>
            <a:off x="2779773" y="1878235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Veter </a:t>
            </a:r>
            <a:endParaRPr lang="en-US" dirty="0"/>
          </a:p>
        </p:txBody>
      </p:sp>
      <p:sp>
        <p:nvSpPr>
          <p:cNvPr id="28" name="PoljeZBesedilom 27"/>
          <p:cNvSpPr txBox="1"/>
          <p:nvPr/>
        </p:nvSpPr>
        <p:spPr>
          <a:xfrm>
            <a:off x="4404442" y="2360765"/>
            <a:ext cx="2975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Obremenitveni  diagram</a:t>
            </a:r>
            <a:endParaRPr lang="en-US" dirty="0"/>
          </a:p>
        </p:txBody>
      </p:sp>
      <p:sp>
        <p:nvSpPr>
          <p:cNvPr id="29" name="PoljeZBesedilom 28"/>
          <p:cNvSpPr txBox="1"/>
          <p:nvPr/>
        </p:nvSpPr>
        <p:spPr>
          <a:xfrm>
            <a:off x="1946520" y="537464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860 h</a:t>
            </a:r>
            <a:endParaRPr lang="en-US" dirty="0"/>
          </a:p>
        </p:txBody>
      </p:sp>
      <p:sp>
        <p:nvSpPr>
          <p:cNvPr id="30" name="Prostoročno 29"/>
          <p:cNvSpPr/>
          <p:nvPr/>
        </p:nvSpPr>
        <p:spPr>
          <a:xfrm rot="19980868">
            <a:off x="3139777" y="2442886"/>
            <a:ext cx="1132037" cy="3226470"/>
          </a:xfrm>
          <a:custGeom>
            <a:avLst/>
            <a:gdLst>
              <a:gd name="connsiteX0" fmla="*/ 0 w 1132037"/>
              <a:gd name="connsiteY0" fmla="*/ 0 h 2462764"/>
              <a:gd name="connsiteX1" fmla="*/ 273133 w 1132037"/>
              <a:gd name="connsiteY1" fmla="*/ 676893 h 2462764"/>
              <a:gd name="connsiteX2" fmla="*/ 771896 w 1132037"/>
              <a:gd name="connsiteY2" fmla="*/ 1033153 h 2462764"/>
              <a:gd name="connsiteX3" fmla="*/ 1104405 w 1132037"/>
              <a:gd name="connsiteY3" fmla="*/ 2137558 h 2462764"/>
              <a:gd name="connsiteX4" fmla="*/ 1056904 w 1132037"/>
              <a:gd name="connsiteY4" fmla="*/ 2458192 h 2462764"/>
              <a:gd name="connsiteX5" fmla="*/ 1128156 w 1132037"/>
              <a:gd name="connsiteY5" fmla="*/ 2327563 h 2462764"/>
              <a:gd name="connsiteX6" fmla="*/ 1116281 w 1132037"/>
              <a:gd name="connsiteY6" fmla="*/ 2339439 h 246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32037" h="2462764">
                <a:moveTo>
                  <a:pt x="0" y="0"/>
                </a:moveTo>
                <a:cubicBezTo>
                  <a:pt x="72242" y="252350"/>
                  <a:pt x="144484" y="504701"/>
                  <a:pt x="273133" y="676893"/>
                </a:cubicBezTo>
                <a:cubicBezTo>
                  <a:pt x="401782" y="849085"/>
                  <a:pt x="633351" y="789709"/>
                  <a:pt x="771896" y="1033153"/>
                </a:cubicBezTo>
                <a:cubicBezTo>
                  <a:pt x="910441" y="1276597"/>
                  <a:pt x="1056904" y="1900052"/>
                  <a:pt x="1104405" y="2137558"/>
                </a:cubicBezTo>
                <a:cubicBezTo>
                  <a:pt x="1151906" y="2375065"/>
                  <a:pt x="1052946" y="2426525"/>
                  <a:pt x="1056904" y="2458192"/>
                </a:cubicBezTo>
                <a:cubicBezTo>
                  <a:pt x="1060862" y="2489859"/>
                  <a:pt x="1118260" y="2347355"/>
                  <a:pt x="1128156" y="2327563"/>
                </a:cubicBezTo>
                <a:cubicBezTo>
                  <a:pt x="1138052" y="2307771"/>
                  <a:pt x="1127166" y="2323605"/>
                  <a:pt x="1116281" y="2339439"/>
                </a:cubicBezTo>
              </a:path>
            </a:pathLst>
          </a:cu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Raven povezovalnik 33"/>
          <p:cNvCxnSpPr/>
          <p:nvPr/>
        </p:nvCxnSpPr>
        <p:spPr>
          <a:xfrm flipV="1">
            <a:off x="4270522" y="3815063"/>
            <a:ext cx="526255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ven povezovalnik 34"/>
          <p:cNvCxnSpPr>
            <a:endCxn id="15" idx="3"/>
          </p:cNvCxnSpPr>
          <p:nvPr/>
        </p:nvCxnSpPr>
        <p:spPr>
          <a:xfrm flipV="1">
            <a:off x="4796777" y="3959079"/>
            <a:ext cx="1425893" cy="7660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ven povezovalnik 36"/>
          <p:cNvCxnSpPr/>
          <p:nvPr/>
        </p:nvCxnSpPr>
        <p:spPr>
          <a:xfrm flipV="1">
            <a:off x="4841729" y="4103095"/>
            <a:ext cx="1962519" cy="9779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ven povezovalnik 38"/>
          <p:cNvCxnSpPr/>
          <p:nvPr/>
        </p:nvCxnSpPr>
        <p:spPr>
          <a:xfrm flipV="1">
            <a:off x="4391576" y="3815063"/>
            <a:ext cx="1332552" cy="656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aven povezovalnik 41"/>
          <p:cNvCxnSpPr/>
          <p:nvPr/>
        </p:nvCxnSpPr>
        <p:spPr>
          <a:xfrm flipV="1">
            <a:off x="5269906" y="4221088"/>
            <a:ext cx="2110406" cy="10801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aven povezovalnik 45"/>
          <p:cNvCxnSpPr/>
          <p:nvPr/>
        </p:nvCxnSpPr>
        <p:spPr>
          <a:xfrm flipV="1">
            <a:off x="6954354" y="4892785"/>
            <a:ext cx="858006" cy="4084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PoljeZBesedilom 48"/>
          <p:cNvSpPr txBox="1"/>
          <p:nvPr/>
        </p:nvSpPr>
        <p:spPr>
          <a:xfrm>
            <a:off x="4335421" y="1469450"/>
            <a:ext cx="1174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FN + veter</a:t>
            </a:r>
            <a:endParaRPr lang="en-US" dirty="0"/>
          </a:p>
        </p:txBody>
      </p:sp>
      <p:cxnSp>
        <p:nvCxnSpPr>
          <p:cNvPr id="59" name="Raven povezovalnik 58"/>
          <p:cNvCxnSpPr/>
          <p:nvPr/>
        </p:nvCxnSpPr>
        <p:spPr>
          <a:xfrm flipV="1">
            <a:off x="6137972" y="4472041"/>
            <a:ext cx="1602380" cy="829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PoljeZBesedilom 60"/>
          <p:cNvSpPr txBox="1"/>
          <p:nvPr/>
        </p:nvSpPr>
        <p:spPr>
          <a:xfrm>
            <a:off x="5101812" y="3192651"/>
            <a:ext cx="2241716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sl-SI" sz="2000" dirty="0" smtClean="0"/>
              <a:t>Primanjkljaj – </a:t>
            </a:r>
          </a:p>
          <a:p>
            <a:r>
              <a:rPr lang="sl-SI" sz="2000" dirty="0" smtClean="0"/>
              <a:t>klasične elektrarne</a:t>
            </a:r>
            <a:endParaRPr lang="en-US" sz="2000" dirty="0"/>
          </a:p>
        </p:txBody>
      </p:sp>
      <p:cxnSp>
        <p:nvCxnSpPr>
          <p:cNvPr id="63" name="Raven puščični povezovalnik 62"/>
          <p:cNvCxnSpPr/>
          <p:nvPr/>
        </p:nvCxnSpPr>
        <p:spPr>
          <a:xfrm>
            <a:off x="3810730" y="3192651"/>
            <a:ext cx="4043995" cy="0"/>
          </a:xfrm>
          <a:prstGeom prst="straightConnector1">
            <a:avLst/>
          </a:prstGeom>
          <a:ln w="28575">
            <a:solidFill>
              <a:srgbClr val="C0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Raven povezovalnik 64"/>
          <p:cNvCxnSpPr>
            <a:stCxn id="15" idx="5"/>
          </p:cNvCxnSpPr>
          <p:nvPr/>
        </p:nvCxnSpPr>
        <p:spPr>
          <a:xfrm flipH="1" flipV="1">
            <a:off x="7812360" y="3071321"/>
            <a:ext cx="84731" cy="217123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Raven povezovalnik 66"/>
          <p:cNvCxnSpPr/>
          <p:nvPr/>
        </p:nvCxnSpPr>
        <p:spPr>
          <a:xfrm flipH="1" flipV="1">
            <a:off x="3810729" y="2730097"/>
            <a:ext cx="1" cy="109715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Raven puščični povezovalnik 72"/>
          <p:cNvCxnSpPr/>
          <p:nvPr/>
        </p:nvCxnSpPr>
        <p:spPr>
          <a:xfrm flipH="1">
            <a:off x="1848553" y="1084094"/>
            <a:ext cx="1643327" cy="256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Raven puščični povezovalnik 74"/>
          <p:cNvCxnSpPr/>
          <p:nvPr/>
        </p:nvCxnSpPr>
        <p:spPr>
          <a:xfrm flipH="1">
            <a:off x="4605239" y="2642858"/>
            <a:ext cx="191538" cy="11722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aven puščični povezovalnik 76"/>
          <p:cNvCxnSpPr>
            <a:endCxn id="21" idx="1"/>
          </p:cNvCxnSpPr>
          <p:nvPr/>
        </p:nvCxnSpPr>
        <p:spPr>
          <a:xfrm flipH="1">
            <a:off x="1555668" y="2139439"/>
            <a:ext cx="1326956" cy="13758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Raven puščični povezovalnik 78"/>
          <p:cNvCxnSpPr/>
          <p:nvPr/>
        </p:nvCxnSpPr>
        <p:spPr>
          <a:xfrm flipV="1">
            <a:off x="2882624" y="1772816"/>
            <a:ext cx="1651025" cy="1505857"/>
          </a:xfrm>
          <a:prstGeom prst="straightConnector1">
            <a:avLst/>
          </a:prstGeom>
          <a:ln>
            <a:solidFill>
              <a:srgbClr val="C0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8F0A1-6AF6-4796-BC27-87D818005F9C}" type="slidenum">
              <a:rPr lang="en-US" smtClean="0"/>
              <a:t>5</a:t>
            </a:fld>
            <a:endParaRPr lang="en-US"/>
          </a:p>
        </p:txBody>
      </p:sp>
      <p:sp>
        <p:nvSpPr>
          <p:cNvPr id="2" name="Puščica gor 1"/>
          <p:cNvSpPr/>
          <p:nvPr/>
        </p:nvSpPr>
        <p:spPr>
          <a:xfrm>
            <a:off x="1459959" y="217637"/>
            <a:ext cx="288032" cy="808462"/>
          </a:xfrm>
          <a:prstGeom prst="up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16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6563072" cy="576064"/>
          </a:xfrm>
        </p:spPr>
        <p:txBody>
          <a:bodyPr>
            <a:normAutofit fontScale="90000"/>
          </a:bodyPr>
          <a:lstStyle/>
          <a:p>
            <a:r>
              <a:rPr lang="sl-SI" sz="3600" dirty="0" smtClean="0"/>
              <a:t>Trg elektrike in uvajanje OVE</a:t>
            </a:r>
            <a:endParaRPr lang="en-US" sz="36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 fontScale="92500" lnSpcReduction="10000"/>
          </a:bodyPr>
          <a:lstStyle/>
          <a:p>
            <a:r>
              <a:rPr lang="sl-SI" dirty="0" smtClean="0">
                <a:solidFill>
                  <a:srgbClr val="C00000"/>
                </a:solidFill>
              </a:rPr>
              <a:t>Izrazito močna podpora vetrni energiji v D</a:t>
            </a:r>
            <a:r>
              <a:rPr lang="en-US" dirty="0" smtClean="0"/>
              <a:t>:</a:t>
            </a:r>
          </a:p>
          <a:p>
            <a:pPr lvl="1"/>
            <a:r>
              <a:rPr lang="sl-SI" sz="2400" dirty="0" smtClean="0"/>
              <a:t>Povzročila bistven padec cen elektrike</a:t>
            </a:r>
            <a:r>
              <a:rPr lang="en-US" sz="2400" dirty="0" smtClean="0"/>
              <a:t> (</a:t>
            </a:r>
            <a:r>
              <a:rPr lang="en-US" sz="2400" dirty="0" smtClean="0">
                <a:solidFill>
                  <a:srgbClr val="C00000"/>
                </a:solidFill>
              </a:rPr>
              <a:t>d</a:t>
            </a:r>
            <a:r>
              <a:rPr lang="sl-SI" sz="2400" dirty="0" smtClean="0">
                <a:solidFill>
                  <a:srgbClr val="C00000"/>
                </a:solidFill>
              </a:rPr>
              <a:t>a</a:t>
            </a:r>
            <a:r>
              <a:rPr lang="en-US" sz="2400" dirty="0" err="1" smtClean="0">
                <a:solidFill>
                  <a:srgbClr val="C00000"/>
                </a:solidFill>
              </a:rPr>
              <a:t>mping</a:t>
            </a:r>
            <a:r>
              <a:rPr lang="en-US" sz="2400" dirty="0" smtClean="0"/>
              <a:t>),</a:t>
            </a:r>
          </a:p>
          <a:p>
            <a:pPr lvl="1"/>
            <a:r>
              <a:rPr lang="sl-SI" sz="2400" dirty="0" smtClean="0">
                <a:solidFill>
                  <a:srgbClr val="C00000"/>
                </a:solidFill>
              </a:rPr>
              <a:t>Elektrogospodarska podjetja na robu propada</a:t>
            </a:r>
            <a:r>
              <a:rPr lang="en-US" sz="2400" dirty="0" smtClean="0"/>
              <a:t>,</a:t>
            </a:r>
          </a:p>
          <a:p>
            <a:pPr lvl="1"/>
            <a:r>
              <a:rPr lang="sl-SI" sz="2400" dirty="0" smtClean="0"/>
              <a:t>Bistveno zmanjšana vloga trga elektrike</a:t>
            </a:r>
            <a:r>
              <a:rPr lang="en-US" sz="2400" dirty="0" smtClean="0"/>
              <a:t>, </a:t>
            </a:r>
            <a:r>
              <a:rPr lang="sl-SI" sz="2400" dirty="0" smtClean="0">
                <a:solidFill>
                  <a:srgbClr val="C00000"/>
                </a:solidFill>
              </a:rPr>
              <a:t>močno povečana cena </a:t>
            </a:r>
            <a:r>
              <a:rPr lang="sl-SI" sz="2400" dirty="0" smtClean="0">
                <a:solidFill>
                  <a:srgbClr val="C00000"/>
                </a:solidFill>
              </a:rPr>
              <a:t>za odjemalce</a:t>
            </a:r>
            <a:r>
              <a:rPr lang="en-US" sz="2400" dirty="0" smtClean="0">
                <a:solidFill>
                  <a:srgbClr val="C00000"/>
                </a:solidFill>
              </a:rPr>
              <a:t>,</a:t>
            </a:r>
            <a:endParaRPr lang="en-US" sz="2400" dirty="0" smtClean="0">
              <a:solidFill>
                <a:srgbClr val="C00000"/>
              </a:solidFill>
            </a:endParaRPr>
          </a:p>
          <a:p>
            <a:pPr lvl="1"/>
            <a:r>
              <a:rPr lang="sl-SI" sz="2400" dirty="0" smtClean="0"/>
              <a:t>EES izpostavljen motnjam (težave s sigurnostjo obratovanja</a:t>
            </a:r>
            <a:r>
              <a:rPr lang="en-US" sz="2400" dirty="0" smtClean="0"/>
              <a:t>),</a:t>
            </a:r>
          </a:p>
          <a:p>
            <a:pPr lvl="1"/>
            <a:r>
              <a:rPr lang="sl-SI" sz="2400" dirty="0" smtClean="0">
                <a:solidFill>
                  <a:srgbClr val="C00000"/>
                </a:solidFill>
              </a:rPr>
              <a:t>Glavna ovira skupnemu energetskemu sistemu</a:t>
            </a:r>
            <a:r>
              <a:rPr lang="en-US" sz="2400" dirty="0" smtClean="0">
                <a:solidFill>
                  <a:srgbClr val="C00000"/>
                </a:solidFill>
              </a:rPr>
              <a:t>?</a:t>
            </a:r>
          </a:p>
          <a:p>
            <a:pPr lvl="1"/>
            <a:r>
              <a:rPr lang="sl-SI" sz="2400" dirty="0" smtClean="0"/>
              <a:t>Ogromno </a:t>
            </a:r>
            <a:r>
              <a:rPr lang="en-US" sz="2400" dirty="0" err="1" smtClean="0"/>
              <a:t>teh</a:t>
            </a:r>
            <a:r>
              <a:rPr lang="sl-SI" sz="2400" dirty="0" smtClean="0"/>
              <a:t>niških</a:t>
            </a:r>
            <a:r>
              <a:rPr lang="en-US" sz="2400" dirty="0" smtClean="0"/>
              <a:t> </a:t>
            </a:r>
            <a:r>
              <a:rPr lang="en-US" sz="2400" dirty="0" smtClean="0"/>
              <a:t>problem</a:t>
            </a:r>
            <a:r>
              <a:rPr lang="sl-SI" sz="2400" dirty="0" err="1" smtClean="0"/>
              <a:t>ov</a:t>
            </a:r>
            <a:r>
              <a:rPr lang="sl-SI" sz="2400" dirty="0" smtClean="0"/>
              <a:t> </a:t>
            </a:r>
            <a:r>
              <a:rPr lang="sl-SI" sz="2400" dirty="0" smtClean="0"/>
              <a:t>ni mogoče rešiti takoj.</a:t>
            </a:r>
            <a:r>
              <a:rPr lang="en-US" sz="2400" dirty="0" smtClean="0"/>
              <a:t> </a:t>
            </a:r>
          </a:p>
          <a:p>
            <a:r>
              <a:rPr lang="sl-SI" dirty="0" smtClean="0"/>
              <a:t>Nujno reševanje problemov</a:t>
            </a:r>
            <a:r>
              <a:rPr lang="en-US" dirty="0" smtClean="0"/>
              <a:t>!</a:t>
            </a:r>
            <a:r>
              <a:rPr lang="sl-SI" dirty="0" smtClean="0"/>
              <a:t>:</a:t>
            </a:r>
            <a:endParaRPr lang="en-US" dirty="0" smtClean="0"/>
          </a:p>
          <a:p>
            <a:pPr lvl="1"/>
            <a:r>
              <a:rPr lang="sl-SI" sz="2400" b="1" dirty="0" smtClean="0">
                <a:solidFill>
                  <a:srgbClr val="C00000"/>
                </a:solidFill>
              </a:rPr>
              <a:t>Napori politikov </a:t>
            </a:r>
            <a:r>
              <a:rPr lang="sl-SI" sz="2400" b="1" dirty="0" smtClean="0">
                <a:solidFill>
                  <a:srgbClr val="C00000"/>
                </a:solidFill>
              </a:rPr>
              <a:t>inženirjev </a:t>
            </a:r>
            <a:r>
              <a:rPr lang="sl-SI" sz="2400" b="1" dirty="0" smtClean="0">
                <a:solidFill>
                  <a:srgbClr val="C00000"/>
                </a:solidFill>
              </a:rPr>
              <a:t>pri iskanju rešitev</a:t>
            </a:r>
            <a:r>
              <a:rPr lang="en-US" sz="2400" dirty="0" smtClean="0"/>
              <a:t>,</a:t>
            </a:r>
          </a:p>
          <a:p>
            <a:pPr lvl="1"/>
            <a:r>
              <a:rPr lang="sl-SI" sz="2400" dirty="0" smtClean="0"/>
              <a:t>Ustvariti pogoje za skupni energetski sistem s tako različnimi strukturami</a:t>
            </a:r>
            <a:r>
              <a:rPr lang="en-US" sz="2400" dirty="0" smtClean="0"/>
              <a:t>!</a:t>
            </a:r>
          </a:p>
          <a:p>
            <a:pPr lvl="1"/>
            <a:r>
              <a:rPr lang="sl-SI" sz="2400" b="1" dirty="0" smtClean="0">
                <a:solidFill>
                  <a:srgbClr val="C00000"/>
                </a:solidFill>
              </a:rPr>
              <a:t>Se bo dogajal g</a:t>
            </a:r>
            <a:r>
              <a:rPr lang="en-US" sz="2400" b="1" dirty="0" err="1" smtClean="0">
                <a:solidFill>
                  <a:srgbClr val="C00000"/>
                </a:solidFill>
              </a:rPr>
              <a:t>rexit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sl-SI" sz="2400" dirty="0" smtClean="0"/>
              <a:t>za posamezne države članice</a:t>
            </a:r>
            <a:r>
              <a:rPr lang="en-US" sz="2400" dirty="0" smtClean="0"/>
              <a:t>?</a:t>
            </a:r>
          </a:p>
          <a:p>
            <a:pPr lvl="1"/>
            <a:r>
              <a:rPr lang="sl-SI" sz="2400" dirty="0" smtClean="0"/>
              <a:t>Kar pomeni: </a:t>
            </a:r>
            <a:r>
              <a:rPr lang="sl-SI" sz="2400" b="1" dirty="0" smtClean="0">
                <a:solidFill>
                  <a:srgbClr val="C00000"/>
                </a:solidFill>
              </a:rPr>
              <a:t>vsak skrbi zase</a:t>
            </a:r>
            <a:r>
              <a:rPr lang="en-US" sz="2400" dirty="0" smtClean="0">
                <a:solidFill>
                  <a:srgbClr val="C00000"/>
                </a:solidFill>
              </a:rPr>
              <a:t>!?</a:t>
            </a:r>
          </a:p>
        </p:txBody>
      </p:sp>
    </p:spTree>
    <p:extLst>
      <p:ext uri="{BB962C8B-B14F-4D97-AF65-F5344CB8AC3E}">
        <p14:creationId xmlns:p14="http://schemas.microsoft.com/office/powerpoint/2010/main" val="54837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355160" cy="648072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Sistemske storitve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836712"/>
                <a:ext cx="8229600" cy="5832648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sl-SI" sz="2800" dirty="0" smtClean="0"/>
                  <a:t>Problemi EES pri visokem deležu OVE</a:t>
                </a:r>
                <a:r>
                  <a:rPr lang="en-US" sz="2800" dirty="0" smtClean="0"/>
                  <a:t>:</a:t>
                </a:r>
              </a:p>
              <a:p>
                <a:pPr lvl="1"/>
                <a:r>
                  <a:rPr lang="sl-SI" sz="2400" dirty="0" err="1" smtClean="0"/>
                  <a:t>Nihajnost</a:t>
                </a:r>
                <a:r>
                  <a:rPr lang="sl-SI" sz="2400" dirty="0" smtClean="0"/>
                  <a:t> proizvodnje elektrike</a:t>
                </a:r>
                <a:r>
                  <a:rPr lang="en-US" sz="2400" dirty="0" smtClean="0"/>
                  <a:t>, </a:t>
                </a:r>
                <a:endParaRPr lang="sl-SI" sz="2400" dirty="0" smtClean="0"/>
              </a:p>
              <a:p>
                <a:pPr lvl="1"/>
                <a:r>
                  <a:rPr lang="sl-SI" sz="2400" dirty="0" smtClean="0"/>
                  <a:t>Nizke cene in kratki časi obratovanja izločajo </a:t>
                </a:r>
                <a:r>
                  <a:rPr lang="sl-SI" sz="2400" dirty="0" err="1" smtClean="0"/>
                  <a:t>konv</a:t>
                </a:r>
                <a:r>
                  <a:rPr lang="sl-SI" sz="2400" dirty="0" smtClean="0"/>
                  <a:t>. elektrarne,</a:t>
                </a:r>
                <a:endParaRPr lang="en-US" sz="2400" dirty="0" smtClean="0"/>
              </a:p>
              <a:p>
                <a:pPr lvl="1"/>
                <a:r>
                  <a:rPr lang="sl-SI" sz="2400" dirty="0" smtClean="0"/>
                  <a:t>Težave z obvladovanjem spreminjanja obremenitve,</a:t>
                </a:r>
                <a:endParaRPr lang="en-US" sz="2400" dirty="0" smtClean="0"/>
              </a:p>
              <a:p>
                <a:pPr lvl="1"/>
                <a:r>
                  <a:rPr lang="sl-SI" sz="2400" dirty="0" err="1" smtClean="0"/>
                  <a:t>Bilanciranje</a:t>
                </a:r>
                <a:r>
                  <a:rPr lang="sl-SI" sz="2400" dirty="0" smtClean="0"/>
                  <a:t> obremenitev</a:t>
                </a:r>
                <a:r>
                  <a:rPr lang="sl-SI" sz="2400" dirty="0" smtClean="0">
                    <a:solidFill>
                      <a:srgbClr val="C00000"/>
                    </a:solidFill>
                  </a:rPr>
                  <a:t>,</a:t>
                </a:r>
              </a:p>
              <a:p>
                <a:pPr lvl="1"/>
                <a:r>
                  <a:rPr lang="sl-SI" sz="2400" dirty="0" smtClean="0">
                    <a:solidFill>
                      <a:srgbClr val="C00000"/>
                    </a:solidFill>
                  </a:rPr>
                  <a:t>Pomanjkanje moči za regulacijo frekvence</a:t>
                </a:r>
                <a:r>
                  <a:rPr lang="en-US" sz="2400" dirty="0" smtClean="0"/>
                  <a:t>,</a:t>
                </a:r>
              </a:p>
              <a:p>
                <a:pPr lvl="1"/>
                <a:r>
                  <a:rPr lang="sl-SI" sz="2400" dirty="0" smtClean="0">
                    <a:solidFill>
                      <a:srgbClr val="C00000"/>
                    </a:solidFill>
                  </a:rPr>
                  <a:t>Problem stabilnosti zaradi izpada velikih agregatov z vztrajnostjo</a:t>
                </a:r>
                <a:r>
                  <a:rPr lang="en-US" sz="2400" dirty="0" smtClean="0"/>
                  <a:t>,</a:t>
                </a:r>
              </a:p>
              <a:p>
                <a:pPr lvl="1"/>
                <a:r>
                  <a:rPr lang="sl-SI" sz="2400" dirty="0">
                    <a:solidFill>
                      <a:srgbClr val="C00000"/>
                    </a:solidFill>
                  </a:rPr>
                  <a:t>odstopanje f</a:t>
                </a:r>
                <a:r>
                  <a:rPr lang="en-US" sz="2400" dirty="0">
                    <a:solidFill>
                      <a:srgbClr val="C00000"/>
                    </a:solidFill>
                  </a:rPr>
                  <a:t>re</a:t>
                </a:r>
                <a:r>
                  <a:rPr lang="sl-SI" sz="2400" dirty="0" err="1">
                    <a:solidFill>
                      <a:srgbClr val="C00000"/>
                    </a:solidFill>
                  </a:rPr>
                  <a:t>kv</a:t>
                </a:r>
                <a:r>
                  <a:rPr lang="en-US" sz="2400" dirty="0" err="1">
                    <a:solidFill>
                      <a:srgbClr val="C00000"/>
                    </a:solidFill>
                  </a:rPr>
                  <a:t>enc</a:t>
                </a:r>
                <a:r>
                  <a:rPr lang="sl-SI" sz="2400" dirty="0">
                    <a:solidFill>
                      <a:srgbClr val="C00000"/>
                    </a:solidFill>
                  </a:rPr>
                  <a:t>e od</a:t>
                </a:r>
                <a:r>
                  <a:rPr lang="en-US" sz="2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±</m:t>
                    </m:r>
                  </m:oMath>
                </a14:m>
                <a:r>
                  <a:rPr lang="en-US" sz="2400" b="1" dirty="0">
                    <a:solidFill>
                      <a:srgbClr val="C00000"/>
                    </a:solidFill>
                  </a:rPr>
                  <a:t> 0,1 HZ </a:t>
                </a:r>
                <a:r>
                  <a:rPr lang="sl-SI" sz="2400" b="1" dirty="0">
                    <a:solidFill>
                      <a:srgbClr val="C00000"/>
                    </a:solidFill>
                  </a:rPr>
                  <a:t>d</a:t>
                </a:r>
                <a:r>
                  <a:rPr lang="en-US" sz="2400" b="1" dirty="0">
                    <a:solidFill>
                      <a:srgbClr val="C00000"/>
                    </a:solidFill>
                  </a:rPr>
                  <a:t>o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±</m:t>
                    </m:r>
                  </m:oMath>
                </a14:m>
                <a:r>
                  <a:rPr lang="en-US" sz="2400" b="1" dirty="0">
                    <a:solidFill>
                      <a:srgbClr val="C00000"/>
                    </a:solidFill>
                  </a:rPr>
                  <a:t> 0,3 Hz</a:t>
                </a:r>
                <a:r>
                  <a:rPr lang="en-US" sz="2400" dirty="0">
                    <a:solidFill>
                      <a:srgbClr val="C00000"/>
                    </a:solidFill>
                  </a:rPr>
                  <a:t>??</a:t>
                </a:r>
              </a:p>
              <a:p>
                <a:pPr lvl="1"/>
                <a:r>
                  <a:rPr lang="sl-SI" sz="2400" dirty="0"/>
                  <a:t>obvladovanje nihanja moči</a:t>
                </a:r>
                <a:r>
                  <a:rPr lang="en-US" sz="2400" dirty="0"/>
                  <a:t>?</a:t>
                </a:r>
              </a:p>
              <a:p>
                <a:pPr marL="742950" lvl="2" indent="-342900"/>
                <a:r>
                  <a:rPr lang="sl-SI" dirty="0" smtClean="0"/>
                  <a:t>Počasno zmanjševanje </a:t>
                </a:r>
                <a:r>
                  <a:rPr lang="sl-SI" dirty="0" err="1" smtClean="0"/>
                  <a:t>konv</a:t>
                </a:r>
                <a:r>
                  <a:rPr lang="sl-SI" dirty="0" smtClean="0"/>
                  <a:t>. elektrarn in redukcija </a:t>
                </a:r>
                <a:r>
                  <a:rPr lang="sl-SI" dirty="0"/>
                  <a:t>CO2 </a:t>
                </a:r>
                <a:r>
                  <a:rPr lang="sl-SI" dirty="0" smtClean="0"/>
                  <a:t>emisij,</a:t>
                </a:r>
                <a:endParaRPr lang="sl-SI" dirty="0"/>
              </a:p>
              <a:p>
                <a:r>
                  <a:rPr lang="sl-SI" b="1" dirty="0" smtClean="0"/>
                  <a:t>Distribucija</a:t>
                </a:r>
                <a:r>
                  <a:rPr lang="sl-SI" dirty="0" smtClean="0"/>
                  <a:t>: </a:t>
                </a:r>
                <a:endParaRPr lang="sl-SI" sz="2000" dirty="0" smtClean="0"/>
              </a:p>
              <a:p>
                <a:pPr lvl="1"/>
                <a:r>
                  <a:rPr lang="sl-SI" sz="2600" dirty="0" smtClean="0"/>
                  <a:t>Napovedi obremenitve in proizvodnje,</a:t>
                </a:r>
              </a:p>
              <a:p>
                <a:pPr lvl="1"/>
                <a:r>
                  <a:rPr lang="sl-SI" sz="2600" dirty="0" smtClean="0"/>
                  <a:t>povratni tok v S</a:t>
                </a:r>
                <a:r>
                  <a:rPr lang="sl-SI" sz="2600" dirty="0"/>
                  <a:t>N</a:t>
                </a:r>
                <a:r>
                  <a:rPr lang="en-US" sz="2600" dirty="0" smtClean="0"/>
                  <a:t> and </a:t>
                </a:r>
                <a:r>
                  <a:rPr lang="sl-SI" sz="2600" dirty="0" smtClean="0"/>
                  <a:t>NN omrežjih</a:t>
                </a:r>
                <a:r>
                  <a:rPr lang="en-US" sz="2600" dirty="0" smtClean="0"/>
                  <a:t>,</a:t>
                </a:r>
              </a:p>
              <a:p>
                <a:pPr lvl="1"/>
                <a:r>
                  <a:rPr lang="sl-SI" sz="2600" dirty="0" smtClean="0"/>
                  <a:t>Napetostni </a:t>
                </a:r>
                <a:r>
                  <a:rPr lang="en-US" sz="2600" dirty="0" smtClean="0"/>
                  <a:t>problem</a:t>
                </a:r>
                <a:r>
                  <a:rPr lang="sl-SI" sz="2600" dirty="0" smtClean="0"/>
                  <a:t>i in njena kakovost (</a:t>
                </a:r>
                <a:r>
                  <a:rPr lang="sl-SI" sz="2600" dirty="0" smtClean="0"/>
                  <a:t>harmoniki, </a:t>
                </a:r>
                <a:r>
                  <a:rPr lang="sl-SI" sz="2600" dirty="0" smtClean="0"/>
                  <a:t>udori)</a:t>
                </a:r>
                <a:r>
                  <a:rPr lang="en-US" sz="2600" dirty="0" smtClean="0"/>
                  <a:t>,</a:t>
                </a:r>
                <a:endParaRPr lang="sl-SI" sz="2600" dirty="0"/>
              </a:p>
              <a:p>
                <a:pPr lvl="1"/>
                <a:r>
                  <a:rPr lang="sl-SI" sz="2600" dirty="0" smtClean="0"/>
                  <a:t>Kakovost elektrike</a:t>
                </a:r>
                <a:r>
                  <a:rPr lang="en-US" sz="2600" dirty="0" smtClean="0"/>
                  <a:t>:</a:t>
                </a:r>
              </a:p>
              <a:p>
                <a:pPr lvl="1"/>
                <a:r>
                  <a:rPr lang="sl-SI" sz="2600" b="1" dirty="0" smtClean="0">
                    <a:solidFill>
                      <a:srgbClr val="C00000"/>
                    </a:solidFill>
                  </a:rPr>
                  <a:t>Nujno uvajanje tehnike naprednih omrežij.</a:t>
                </a:r>
                <a:endParaRPr lang="sl-SI" sz="3000" b="1" dirty="0" smtClean="0"/>
              </a:p>
              <a:p>
                <a:pPr lvl="1"/>
                <a:r>
                  <a:rPr lang="sl-SI" sz="2600" dirty="0" smtClean="0"/>
                  <a:t>Osredotočenje </a:t>
                </a:r>
                <a:r>
                  <a:rPr lang="sl-SI" sz="2600" dirty="0"/>
                  <a:t>na </a:t>
                </a:r>
                <a:r>
                  <a:rPr lang="sl-SI" sz="2600" dirty="0" smtClean="0"/>
                  <a:t>probleme distribucijskih </a:t>
                </a:r>
                <a:r>
                  <a:rPr lang="sl-SI" sz="2600" dirty="0" smtClean="0"/>
                  <a:t>sistemov!</a:t>
                </a:r>
              </a:p>
              <a:p>
                <a:pPr marL="0" indent="0">
                  <a:buNone/>
                </a:pPr>
                <a:r>
                  <a:rPr lang="sl-SI" sz="3100" b="1" dirty="0" smtClean="0">
                    <a:solidFill>
                      <a:srgbClr val="C00000"/>
                    </a:solidFill>
                  </a:rPr>
                  <a:t>Nujne investicije za reševanje teh problemov!</a:t>
                </a:r>
                <a:endParaRPr lang="en-US" sz="31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836712"/>
                <a:ext cx="8229600" cy="5832648"/>
              </a:xfrm>
              <a:blipFill rotWithShape="1">
                <a:blip r:embed="rId2"/>
                <a:stretch>
                  <a:fillRect l="-1111" t="-16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014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6635080" cy="706090"/>
          </a:xfrm>
        </p:spPr>
        <p:txBody>
          <a:bodyPr>
            <a:noAutofit/>
          </a:bodyPr>
          <a:lstStyle/>
          <a:p>
            <a:r>
              <a:rPr lang="sl-SI" sz="3200" dirty="0" smtClean="0"/>
              <a:t>Izziv </a:t>
            </a:r>
            <a:r>
              <a:rPr lang="en-US" sz="3200" dirty="0" smtClean="0"/>
              <a:t>regulator</a:t>
            </a:r>
            <a:r>
              <a:rPr lang="sl-SI" sz="3200" dirty="0" smtClean="0"/>
              <a:t>jev in operaterjev - ACER</a:t>
            </a:r>
            <a:endParaRPr lang="en-US" sz="32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340768"/>
            <a:ext cx="8507288" cy="5040560"/>
          </a:xfrm>
        </p:spPr>
        <p:txBody>
          <a:bodyPr>
            <a:normAutofit fontScale="85000" lnSpcReduction="20000"/>
          </a:bodyPr>
          <a:lstStyle/>
          <a:p>
            <a:r>
              <a:rPr lang="sl-SI" sz="2800" dirty="0" smtClean="0"/>
              <a:t>Smernice za uvajanje inovativnih tehnologij - </a:t>
            </a:r>
            <a:r>
              <a:rPr lang="sl-SI" sz="2800" b="1" dirty="0" smtClean="0"/>
              <a:t>distribucija</a:t>
            </a:r>
            <a:endParaRPr lang="en-US" sz="2800" b="1" dirty="0" smtClean="0"/>
          </a:p>
          <a:p>
            <a:r>
              <a:rPr lang="sl-SI" sz="2800" b="1" dirty="0" smtClean="0">
                <a:solidFill>
                  <a:srgbClr val="C00000"/>
                </a:solidFill>
              </a:rPr>
              <a:t>Uvajanje tehnik naprednega omrežja</a:t>
            </a:r>
            <a:r>
              <a:rPr lang="en-US" sz="2800" dirty="0" smtClean="0">
                <a:solidFill>
                  <a:srgbClr val="C00000"/>
                </a:solidFill>
              </a:rPr>
              <a:t>, 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sl-SI" dirty="0"/>
              <a:t>v</a:t>
            </a:r>
            <a:r>
              <a:rPr lang="sl-SI" dirty="0" smtClean="0"/>
              <a:t>odenje odjema</a:t>
            </a:r>
            <a:r>
              <a:rPr lang="en-US" dirty="0" smtClean="0"/>
              <a:t>,</a:t>
            </a:r>
            <a:endParaRPr lang="en-US" dirty="0"/>
          </a:p>
          <a:p>
            <a:pPr lvl="1">
              <a:buFont typeface="Symbol" panose="05050102010706020507" pitchFamily="18" charset="2"/>
              <a:buChar char="-"/>
            </a:pPr>
            <a:r>
              <a:rPr lang="sl-SI" dirty="0"/>
              <a:t>m</a:t>
            </a:r>
            <a:r>
              <a:rPr lang="sl-SI" dirty="0" smtClean="0"/>
              <a:t>ajhne elektrarne OVE</a:t>
            </a:r>
            <a:r>
              <a:rPr lang="en-US" dirty="0" smtClean="0"/>
              <a:t>,</a:t>
            </a:r>
            <a:endParaRPr lang="en-US" dirty="0"/>
          </a:p>
          <a:p>
            <a:pPr lvl="1">
              <a:buFont typeface="Symbol" panose="05050102010706020507" pitchFamily="18" charset="2"/>
              <a:buChar char="-"/>
            </a:pPr>
            <a:r>
              <a:rPr lang="sl-SI" dirty="0" err="1" smtClean="0"/>
              <a:t>Automatizacija</a:t>
            </a:r>
            <a:r>
              <a:rPr lang="sl-SI" dirty="0" smtClean="0"/>
              <a:t> in vodenje NN &amp;</a:t>
            </a:r>
            <a:r>
              <a:rPr lang="sl-SI" dirty="0" err="1" smtClean="0"/>
              <a:t>SNomrežja</a:t>
            </a:r>
            <a:endParaRPr lang="sl-SI" dirty="0" smtClean="0"/>
          </a:p>
          <a:p>
            <a:pPr lvl="1">
              <a:buFont typeface="Symbol" panose="05050102010706020507" pitchFamily="18" charset="2"/>
              <a:buChar char="-"/>
            </a:pPr>
            <a:r>
              <a:rPr lang="sl-SI" dirty="0" smtClean="0"/>
              <a:t>Napredno merjenje</a:t>
            </a:r>
            <a:r>
              <a:rPr lang="en-US" dirty="0" smtClean="0"/>
              <a:t>, 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Net metering</a:t>
            </a:r>
            <a:r>
              <a:rPr lang="sl-SI" dirty="0">
                <a:solidFill>
                  <a:srgbClr val="C00000"/>
                </a:solidFill>
              </a:rPr>
              <a:t>,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sl-SI" sz="2600" b="1" dirty="0" smtClean="0">
                <a:solidFill>
                  <a:srgbClr val="C00000"/>
                </a:solidFill>
              </a:rPr>
              <a:t>Oblikovanje trga sistemskih storitev za distribucijo</a:t>
            </a:r>
            <a:r>
              <a:rPr lang="sl-SI" sz="2600" b="1" dirty="0" smtClean="0"/>
              <a:t>,</a:t>
            </a:r>
            <a:endParaRPr lang="sl-SI" sz="2600" b="1" dirty="0"/>
          </a:p>
          <a:p>
            <a:r>
              <a:rPr lang="en-US" sz="2800" dirty="0" err="1" smtClean="0">
                <a:solidFill>
                  <a:srgbClr val="C00000"/>
                </a:solidFill>
              </a:rPr>
              <a:t>Ele</a:t>
            </a:r>
            <a:r>
              <a:rPr lang="sl-SI" sz="2800" dirty="0" smtClean="0">
                <a:solidFill>
                  <a:srgbClr val="C00000"/>
                </a:solidFill>
              </a:rPr>
              <a:t>k</a:t>
            </a:r>
            <a:r>
              <a:rPr lang="en-US" sz="2800" dirty="0" err="1" smtClean="0">
                <a:solidFill>
                  <a:srgbClr val="C00000"/>
                </a:solidFill>
              </a:rPr>
              <a:t>tro</a:t>
            </a:r>
            <a:r>
              <a:rPr lang="sl-SI" sz="2800" dirty="0" smtClean="0">
                <a:solidFill>
                  <a:srgbClr val="C00000"/>
                </a:solidFill>
              </a:rPr>
              <a:t>-</a:t>
            </a:r>
            <a:r>
              <a:rPr lang="en-US" sz="2800" dirty="0" err="1" smtClean="0">
                <a:solidFill>
                  <a:srgbClr val="C00000"/>
                </a:solidFill>
              </a:rPr>
              <a:t>mobil</a:t>
            </a:r>
            <a:r>
              <a:rPr lang="sl-SI" sz="2800" dirty="0" err="1" smtClean="0">
                <a:solidFill>
                  <a:srgbClr val="C00000"/>
                </a:solidFill>
              </a:rPr>
              <a:t>nost</a:t>
            </a:r>
            <a:r>
              <a:rPr lang="en-US" sz="2800" dirty="0" smtClean="0">
                <a:solidFill>
                  <a:srgbClr val="C00000"/>
                </a:solidFill>
              </a:rPr>
              <a:t>, </a:t>
            </a:r>
          </a:p>
          <a:p>
            <a:r>
              <a:rPr lang="sl-SI" sz="2800" dirty="0" smtClean="0"/>
              <a:t>Tehnologije shranjevanja elektrike,</a:t>
            </a:r>
            <a:endParaRPr lang="en-US" sz="28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PRA</a:t>
            </a:r>
            <a:r>
              <a:rPr lang="sl-SI" dirty="0" smtClean="0"/>
              <a:t>K</a:t>
            </a:r>
            <a:r>
              <a:rPr lang="en-US" dirty="0" smtClean="0"/>
              <a:t>TI</a:t>
            </a:r>
            <a:r>
              <a:rPr lang="sl-SI" dirty="0" smtClean="0"/>
              <a:t>ČNI PILOTNI PROJEKTI</a:t>
            </a:r>
            <a:r>
              <a:rPr lang="en-US" dirty="0" smtClean="0"/>
              <a:t>,</a:t>
            </a:r>
            <a:endParaRPr lang="sl-SI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l-SI" b="1" dirty="0" smtClean="0">
                <a:solidFill>
                  <a:srgbClr val="C00000"/>
                </a:solidFill>
              </a:rPr>
              <a:t>Trg moči</a:t>
            </a:r>
            <a:r>
              <a:rPr lang="sl-SI" sz="2800" b="1" dirty="0" smtClean="0">
                <a:solidFill>
                  <a:srgbClr val="C00000"/>
                </a:solidFill>
              </a:rPr>
              <a:t>,</a:t>
            </a:r>
            <a:endParaRPr lang="en-US" sz="2800" b="1" dirty="0" smtClean="0"/>
          </a:p>
          <a:p>
            <a:pPr marL="0" indent="0">
              <a:buNone/>
            </a:pPr>
            <a:r>
              <a:rPr lang="sl-SI" sz="3300" b="1" dirty="0" smtClean="0"/>
              <a:t>Načrtovanje investicij za reševanje prehoda energentov.</a:t>
            </a:r>
            <a:endParaRPr lang="en-US" sz="3300" b="1" dirty="0" smtClean="0"/>
          </a:p>
          <a:p>
            <a:pPr marL="0" indent="0">
              <a:buNone/>
            </a:pPr>
            <a:endParaRPr lang="sl-SI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3560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19056" cy="634082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ENTSO-E in vloga </a:t>
            </a:r>
            <a:r>
              <a:rPr lang="sl-SI" dirty="0" smtClean="0"/>
              <a:t>DSO:</a:t>
            </a:r>
            <a:endParaRPr lang="en-US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544616"/>
          </a:xfrm>
        </p:spPr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sl-SI" sz="2400" b="1" dirty="0" smtClean="0"/>
              <a:t>Distribucijski operater:</a:t>
            </a:r>
          </a:p>
          <a:p>
            <a:pPr lvl="1"/>
            <a:r>
              <a:rPr lang="sl-SI" sz="2400" dirty="0" smtClean="0"/>
              <a:t>kot </a:t>
            </a:r>
            <a:r>
              <a:rPr lang="sl-SI" sz="2400" dirty="0" smtClean="0"/>
              <a:t>uporabnik prenosnega omrežja,</a:t>
            </a:r>
          </a:p>
          <a:p>
            <a:pPr lvl="1"/>
            <a:r>
              <a:rPr lang="sl-SI" sz="2400" dirty="0"/>
              <a:t>k</a:t>
            </a:r>
            <a:r>
              <a:rPr lang="sl-SI" sz="2400" dirty="0" smtClean="0"/>
              <a:t>ot </a:t>
            </a:r>
            <a:r>
              <a:rPr lang="sl-SI" sz="2400" b="1" dirty="0" smtClean="0"/>
              <a:t>Sistemski operater za distribucijo</a:t>
            </a:r>
            <a:r>
              <a:rPr lang="sl-SI" sz="2400" dirty="0" smtClean="0"/>
              <a:t>,</a:t>
            </a:r>
          </a:p>
          <a:p>
            <a:pPr lvl="1"/>
            <a:r>
              <a:rPr lang="sl-SI" sz="2400" dirty="0"/>
              <a:t>v</a:t>
            </a:r>
            <a:r>
              <a:rPr lang="sl-SI" sz="2400" dirty="0" smtClean="0"/>
              <a:t>odenje SN in NN omrežja,</a:t>
            </a:r>
          </a:p>
          <a:p>
            <a:pPr lvl="1"/>
            <a:r>
              <a:rPr lang="sl-SI" sz="2400" dirty="0" smtClean="0"/>
              <a:t>Vodenje virtualnih elektrarn,</a:t>
            </a:r>
            <a:endParaRPr lang="sl-SI" sz="2400" dirty="0" smtClean="0"/>
          </a:p>
          <a:p>
            <a:pPr lvl="1"/>
            <a:r>
              <a:rPr lang="sl-SI" sz="2400" dirty="0"/>
              <a:t>v</a:t>
            </a:r>
            <a:r>
              <a:rPr lang="sl-SI" sz="2400" dirty="0" smtClean="0"/>
              <a:t>odja trga </a:t>
            </a:r>
            <a:r>
              <a:rPr lang="sl-SI" sz="2400" dirty="0"/>
              <a:t>sistemskih storitev v </a:t>
            </a:r>
            <a:r>
              <a:rPr lang="sl-SI" sz="2400" dirty="0" smtClean="0"/>
              <a:t>DO </a:t>
            </a:r>
            <a:r>
              <a:rPr lang="sl-SI" sz="2400" dirty="0"/>
              <a:t>območju</a:t>
            </a:r>
            <a:r>
              <a:rPr lang="sl-SI" sz="2400" dirty="0" smtClean="0"/>
              <a:t>,</a:t>
            </a:r>
          </a:p>
          <a:p>
            <a:pPr lvl="1"/>
            <a:r>
              <a:rPr lang="sl-SI" sz="2400" dirty="0" smtClean="0"/>
              <a:t>krmiljenje odjema,</a:t>
            </a:r>
            <a:endParaRPr lang="sl-SI" sz="2400" dirty="0"/>
          </a:p>
          <a:p>
            <a:pPr lvl="1"/>
            <a:r>
              <a:rPr lang="sl-SI" sz="2400" dirty="0" smtClean="0"/>
              <a:t>ponudbe DO </a:t>
            </a:r>
            <a:r>
              <a:rPr lang="sl-SI" sz="2400" dirty="0"/>
              <a:t>SO-ju pri sistemskih storitvah – </a:t>
            </a:r>
            <a:r>
              <a:rPr lang="sl-SI" sz="2400" dirty="0" smtClean="0"/>
              <a:t>standardi,</a:t>
            </a:r>
          </a:p>
          <a:p>
            <a:pPr lvl="1"/>
            <a:r>
              <a:rPr lang="sl-SI" sz="2400" dirty="0" smtClean="0"/>
              <a:t>m</a:t>
            </a:r>
            <a:r>
              <a:rPr lang="sl-SI" sz="2400" dirty="0" smtClean="0"/>
              <a:t>inimalni </a:t>
            </a:r>
            <a:r>
              <a:rPr lang="sl-SI" sz="2400" dirty="0" smtClean="0"/>
              <a:t>standardi za priključevanje </a:t>
            </a:r>
            <a:r>
              <a:rPr lang="sl-SI" sz="2400" dirty="0" smtClean="0"/>
              <a:t>(pomembnih) </a:t>
            </a:r>
            <a:r>
              <a:rPr lang="sl-SI" sz="2400" dirty="0" smtClean="0"/>
              <a:t>proizvajalcev na </a:t>
            </a:r>
            <a:r>
              <a:rPr lang="sl-SI" sz="2400" dirty="0" smtClean="0"/>
              <a:t>distr</a:t>
            </a:r>
            <a:r>
              <a:rPr lang="sl-SI" sz="2400" dirty="0" smtClean="0"/>
              <a:t>ibucijskem</a:t>
            </a:r>
            <a:r>
              <a:rPr lang="sl-SI" sz="2400" dirty="0" smtClean="0"/>
              <a:t> </a:t>
            </a:r>
            <a:r>
              <a:rPr lang="sl-SI" sz="2400" dirty="0" smtClean="0"/>
              <a:t>omrežju,</a:t>
            </a:r>
          </a:p>
          <a:p>
            <a:pPr lvl="1"/>
            <a:r>
              <a:rPr lang="sl-SI" sz="2400" dirty="0"/>
              <a:t>n</a:t>
            </a:r>
            <a:r>
              <a:rPr lang="sl-SI" sz="2400" dirty="0" smtClean="0"/>
              <a:t>eposredni </a:t>
            </a:r>
            <a:r>
              <a:rPr lang="sl-SI" sz="2400" dirty="0" smtClean="0"/>
              <a:t>nadzor nad uporabniki, ki so tudi proizvajalci,</a:t>
            </a:r>
          </a:p>
          <a:p>
            <a:pPr lvl="1"/>
            <a:r>
              <a:rPr lang="sl-SI" sz="2400" dirty="0" smtClean="0"/>
              <a:t>Kako oblikovati </a:t>
            </a:r>
            <a:r>
              <a:rPr lang="sl-SI" sz="2400" b="1" dirty="0" smtClean="0">
                <a:solidFill>
                  <a:srgbClr val="C00000"/>
                </a:solidFill>
              </a:rPr>
              <a:t>Obratovalna navodila</a:t>
            </a:r>
            <a:r>
              <a:rPr lang="sl-SI" sz="2400" dirty="0" smtClean="0"/>
              <a:t>:</a:t>
            </a:r>
          </a:p>
          <a:p>
            <a:pPr lvl="2"/>
            <a:r>
              <a:rPr lang="sl-SI" sz="2000" dirty="0"/>
              <a:t>v</a:t>
            </a:r>
            <a:r>
              <a:rPr lang="sl-SI" sz="2000" dirty="0" smtClean="0"/>
              <a:t>odenje napetostnega profila </a:t>
            </a:r>
            <a:r>
              <a:rPr lang="sl-SI" sz="2000" dirty="0" smtClean="0"/>
              <a:t>(parametri),</a:t>
            </a:r>
          </a:p>
          <a:p>
            <a:pPr lvl="2"/>
            <a:r>
              <a:rPr lang="sl-SI" sz="2000" dirty="0" smtClean="0"/>
              <a:t>pretoki </a:t>
            </a:r>
            <a:r>
              <a:rPr lang="sl-SI" sz="2000" dirty="0" smtClean="0"/>
              <a:t>jalove</a:t>
            </a:r>
            <a:r>
              <a:rPr lang="sl-SI" sz="2000" dirty="0" smtClean="0"/>
              <a:t>,</a:t>
            </a:r>
          </a:p>
          <a:p>
            <a:pPr lvl="2"/>
            <a:r>
              <a:rPr lang="sl-SI" sz="2000" dirty="0" smtClean="0"/>
              <a:t>Povratni pretoki moči,</a:t>
            </a:r>
            <a:endParaRPr lang="sl-SI" sz="2000" dirty="0" smtClean="0"/>
          </a:p>
          <a:p>
            <a:pPr lvl="2"/>
            <a:r>
              <a:rPr lang="sl-SI" sz="2000" dirty="0"/>
              <a:t>i</a:t>
            </a:r>
            <a:r>
              <a:rPr lang="sl-SI" sz="2000" dirty="0" smtClean="0"/>
              <a:t>zmenjava podatkov DSO – SO,</a:t>
            </a:r>
          </a:p>
          <a:p>
            <a:pPr lvl="2"/>
            <a:r>
              <a:rPr lang="sl-SI" sz="2000" dirty="0"/>
              <a:t>u</a:t>
            </a:r>
            <a:r>
              <a:rPr lang="sl-SI" sz="2000" dirty="0" smtClean="0"/>
              <a:t>krepi za zagotovitev stabilnosti obratovanja.</a:t>
            </a:r>
          </a:p>
          <a:p>
            <a:pPr lvl="1"/>
            <a:endParaRPr lang="sl-SI" sz="2400" dirty="0" smtClean="0"/>
          </a:p>
          <a:p>
            <a:pPr lvl="1"/>
            <a:endParaRPr lang="sl-SI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04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1483</Words>
  <Application>Microsoft Office PowerPoint</Application>
  <PresentationFormat>Diaprojekcija na zaslonu (4:3)</PresentationFormat>
  <Paragraphs>223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18</vt:i4>
      </vt:variant>
    </vt:vector>
  </HeadingPairs>
  <TitlesOfParts>
    <vt:vector size="19" baseType="lpstr">
      <vt:lpstr>Officeova tema</vt:lpstr>
      <vt:lpstr> ELEMENTI SKUPNE ENERGETSKE STRATEGIJE EU</vt:lpstr>
      <vt:lpstr>Vizija energetske strategije </vt:lpstr>
      <vt:lpstr>Načrt proizvodnih virov: ENTSO-E</vt:lpstr>
      <vt:lpstr>Problemi OVE</vt:lpstr>
      <vt:lpstr>PowerPointova predstavitev</vt:lpstr>
      <vt:lpstr>Trg elektrike in uvajanje OVE</vt:lpstr>
      <vt:lpstr>Sistemske storitve</vt:lpstr>
      <vt:lpstr>Izziv regulatorjev in operaterjev - ACER</vt:lpstr>
      <vt:lpstr>ENTSO-E in vloga DSO:</vt:lpstr>
      <vt:lpstr>Sistemske storitve: visok delež OVE</vt:lpstr>
      <vt:lpstr>Trg moči in problem prenosa</vt:lpstr>
      <vt:lpstr>Načrtovanje proizvodnje</vt:lpstr>
      <vt:lpstr>Ugotovitve skupine EUREL „Energetski prehod - 1</vt:lpstr>
      <vt:lpstr>Ugotovitve skupine EUREL „Energetske spremembe -2</vt:lpstr>
      <vt:lpstr>Skupina EUREL: Prioritete-1</vt:lpstr>
      <vt:lpstr>Skupina EUREL: Prioritete - 2</vt:lpstr>
      <vt:lpstr>Skupina EUREL: Prioritete-3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Elements of a common EU energy strategy</dc:title>
  <dc:creator>gubina</dc:creator>
  <cp:lastModifiedBy>gubina</cp:lastModifiedBy>
  <cp:revision>156</cp:revision>
  <cp:lastPrinted>2015-04-19T18:16:26Z</cp:lastPrinted>
  <dcterms:created xsi:type="dcterms:W3CDTF">2015-04-04T06:53:22Z</dcterms:created>
  <dcterms:modified xsi:type="dcterms:W3CDTF">2015-04-22T19:19:19Z</dcterms:modified>
</cp:coreProperties>
</file>